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53" r:id="rId1"/>
  </p:sldMasterIdLst>
  <p:notesMasterIdLst>
    <p:notesMasterId r:id="rId32"/>
  </p:notesMasterIdLst>
  <p:sldIdLst>
    <p:sldId id="256" r:id="rId2"/>
    <p:sldId id="278" r:id="rId3"/>
    <p:sldId id="257" r:id="rId4"/>
    <p:sldId id="260" r:id="rId5"/>
    <p:sldId id="285" r:id="rId6"/>
    <p:sldId id="259" r:id="rId7"/>
    <p:sldId id="287" r:id="rId8"/>
    <p:sldId id="268" r:id="rId9"/>
    <p:sldId id="290" r:id="rId10"/>
    <p:sldId id="266" r:id="rId11"/>
    <p:sldId id="308" r:id="rId12"/>
    <p:sldId id="288" r:id="rId13"/>
    <p:sldId id="291" r:id="rId14"/>
    <p:sldId id="295" r:id="rId15"/>
    <p:sldId id="303" r:id="rId16"/>
    <p:sldId id="310" r:id="rId17"/>
    <p:sldId id="305" r:id="rId18"/>
    <p:sldId id="279" r:id="rId19"/>
    <p:sldId id="277" r:id="rId20"/>
    <p:sldId id="307" r:id="rId21"/>
    <p:sldId id="273" r:id="rId22"/>
    <p:sldId id="299" r:id="rId23"/>
    <p:sldId id="274" r:id="rId24"/>
    <p:sldId id="298" r:id="rId25"/>
    <p:sldId id="297" r:id="rId26"/>
    <p:sldId id="300" r:id="rId27"/>
    <p:sldId id="312" r:id="rId28"/>
    <p:sldId id="284" r:id="rId29"/>
    <p:sldId id="280" r:id="rId30"/>
    <p:sldId id="276" r:id="rId31"/>
  </p:sldIdLst>
  <p:sldSz cx="9144000" cy="5143500" type="screen16x9"/>
  <p:notesSz cx="6858000" cy="1114425"/>
  <p:embeddedFontLst>
    <p:embeddedFont>
      <p:font typeface="Calibri Light" panose="020F0302020204030204" pitchFamily="34" charset="0"/>
      <p:regular r:id="rId33"/>
      <p:italic r:id="rId34"/>
    </p:embeddedFont>
    <p:embeddedFont>
      <p:font typeface="Calibri" panose="020F0502020204030204" pitchFamily="34" charset="0"/>
      <p:regular r:id="rId35"/>
      <p:bold r:id="rId36"/>
      <p:italic r:id="rId37"/>
      <p:boldItalic r:id="rId38"/>
    </p:embeddedFont>
    <p:embeddedFont>
      <p:font typeface="Open Sans" panose="020B060402020202020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Santos" initials="RS" lastIdx="9" clrIdx="0">
    <p:extLst>
      <p:ext uri="{19B8F6BF-5375-455C-9EA6-DF929625EA0E}">
        <p15:presenceInfo xmlns:p15="http://schemas.microsoft.com/office/powerpoint/2012/main" userId="S::robertosantos@knights.ucf.edu::48c1188d-c928-4581-966a-f171963912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4ED"/>
    <a:srgbClr val="0C173E"/>
    <a:srgbClr val="00B050"/>
    <a:srgbClr val="7F7F7F"/>
    <a:srgbClr val="FF0000"/>
    <a:srgbClr val="FFFF00"/>
    <a:srgbClr val="0000FF"/>
    <a:srgbClr val="00008F"/>
    <a:srgbClr val="599EC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2T23:33:19.642" idx="1">
    <p:pos x="10" y="10"/>
    <p:text>Comparison Table and new pic</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22T23:34:00.396" idx="2">
    <p:pos x="10" y="10"/>
    <p:text>Comparison Table and new pic</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22T23:34:23.616" idx="3">
    <p:pos x="10" y="10"/>
    <p:text>Comparison Table and new pic</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22T23:55:53.538" idx="9">
    <p:pos x="5557" y="765"/>
    <p:text>pic</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22T23:34:37.335" idx="4">
    <p:pos x="10" y="10"/>
    <p:text>Comparison Table and new pic font in all caps</p:text>
    <p:extLst>
      <p:ext uri="{C676402C-5697-4E1C-873F-D02D1690AC5C}">
        <p15:threadingInfo xmlns:p15="http://schemas.microsoft.com/office/powerpoint/2012/main" timeZoneBias="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22T23:34:52.305" idx="5">
    <p:pos x="10" y="10"/>
    <p:text>new pic</p:text>
    <p:extLst>
      <p:ext uri="{C676402C-5697-4E1C-873F-D02D1690AC5C}">
        <p15:threadingInfo xmlns:p15="http://schemas.microsoft.com/office/powerpoint/2012/main" timeZoneBias="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22T23:35:10.133" idx="6">
    <p:pos x="10" y="10"/>
    <p:text>new pic</p:text>
    <p:extLst>
      <p:ext uri="{C676402C-5697-4E1C-873F-D02D1690AC5C}">
        <p15:threadingInfo xmlns:p15="http://schemas.microsoft.com/office/powerpoint/2012/main" timeZoneBias="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22T23:35:30.931" idx="8">
    <p:pos x="10" y="10"/>
    <p:text>new pic</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547F5-0DF9-4AC0-ADE4-25248244DB47}" type="doc">
      <dgm:prSet loTypeId="urn:microsoft.com/office/officeart/2005/8/layout/hierarchy1" loCatId="hierarchy" qsTypeId="urn:microsoft.com/office/officeart/2005/8/quickstyle/simple4" qsCatId="simple" csTypeId="urn:microsoft.com/office/officeart/2005/8/colors/accent6_2" csCatId="accent6"/>
      <dgm:spPr/>
      <dgm:t>
        <a:bodyPr/>
        <a:lstStyle/>
        <a:p>
          <a:endParaRPr lang="en-US"/>
        </a:p>
      </dgm:t>
    </dgm:pt>
    <dgm:pt modelId="{6F1BD3CD-ADBA-45DC-B548-15B2C1913F13}">
      <dgm:prSet/>
      <dgm:spPr/>
      <dgm:t>
        <a:bodyPr/>
        <a:lstStyle/>
        <a:p>
          <a:r>
            <a:rPr lang="en-US"/>
            <a:t>According to the EPA "Depending on the region, homeowners use between 30 and 70 percent of their water outdoors." and Experts estimate that "50 percent of the water we use outdoors goes to waste from evaporation, wind, or runoff due to overwatering." </a:t>
          </a:r>
        </a:p>
      </dgm:t>
    </dgm:pt>
    <dgm:pt modelId="{144D2B70-139D-41F4-B899-185028E61E41}" type="parTrans" cxnId="{C99B7EFB-D937-40D3-A717-8B3FE41465F9}">
      <dgm:prSet/>
      <dgm:spPr/>
      <dgm:t>
        <a:bodyPr/>
        <a:lstStyle/>
        <a:p>
          <a:endParaRPr lang="en-US"/>
        </a:p>
      </dgm:t>
    </dgm:pt>
    <dgm:pt modelId="{90A38144-EEB7-4587-B5D7-EB213C5282BB}" type="sibTrans" cxnId="{C99B7EFB-D937-40D3-A717-8B3FE41465F9}">
      <dgm:prSet/>
      <dgm:spPr/>
      <dgm:t>
        <a:bodyPr/>
        <a:lstStyle/>
        <a:p>
          <a:endParaRPr lang="en-US"/>
        </a:p>
      </dgm:t>
    </dgm:pt>
    <dgm:pt modelId="{F4F3D1C9-7656-4DB5-B419-AD1110294000}">
      <dgm:prSet/>
      <dgm:spPr/>
      <dgm:t>
        <a:bodyPr/>
        <a:lstStyle/>
        <a:p>
          <a:r>
            <a:rPr lang="en-US"/>
            <a:t>According to the University of Florida "If you water too much, the roots don't have any incentive to grow deep, so you end up with a lawn that's weak, susceptible to pests, disease and has shallow roots"</a:t>
          </a:r>
        </a:p>
      </dgm:t>
    </dgm:pt>
    <dgm:pt modelId="{EEF098E8-9296-4DE6-9D98-A9B4DAE98E6E}" type="parTrans" cxnId="{41115DBA-5D3D-43E8-8D43-E1F8A3E714B5}">
      <dgm:prSet/>
      <dgm:spPr/>
      <dgm:t>
        <a:bodyPr/>
        <a:lstStyle/>
        <a:p>
          <a:endParaRPr lang="en-US"/>
        </a:p>
      </dgm:t>
    </dgm:pt>
    <dgm:pt modelId="{A041A4A0-08B4-43D3-B750-FEC60C598663}" type="sibTrans" cxnId="{41115DBA-5D3D-43E8-8D43-E1F8A3E714B5}">
      <dgm:prSet/>
      <dgm:spPr/>
      <dgm:t>
        <a:bodyPr/>
        <a:lstStyle/>
        <a:p>
          <a:endParaRPr lang="en-US"/>
        </a:p>
      </dgm:t>
    </dgm:pt>
    <dgm:pt modelId="{E1A7CA4D-F9E0-4AA0-8FCF-18A64F2FEACF}">
      <dgm:prSet/>
      <dgm:spPr/>
      <dgm:t>
        <a:bodyPr/>
        <a:lstStyle/>
        <a:p>
          <a:r>
            <a:rPr lang="en-US"/>
            <a:t>We are already exceeding the capacity of the Floridan Aquifer System to supply adequate water to maintain springs health. The only way to restore health to these springs is to greatly reduce our reliance on groundwater from the Floridan Aquifer System.</a:t>
          </a:r>
        </a:p>
      </dgm:t>
    </dgm:pt>
    <dgm:pt modelId="{365275A9-4532-4BE3-A141-3BCBDDDA167D}" type="parTrans" cxnId="{62257A9F-97FF-402F-A64F-48A11CC7B8D2}">
      <dgm:prSet/>
      <dgm:spPr/>
      <dgm:t>
        <a:bodyPr/>
        <a:lstStyle/>
        <a:p>
          <a:endParaRPr lang="en-US"/>
        </a:p>
      </dgm:t>
    </dgm:pt>
    <dgm:pt modelId="{8E72A8ED-D574-48D8-93F6-DD2A2A583E0E}" type="sibTrans" cxnId="{62257A9F-97FF-402F-A64F-48A11CC7B8D2}">
      <dgm:prSet/>
      <dgm:spPr/>
      <dgm:t>
        <a:bodyPr/>
        <a:lstStyle/>
        <a:p>
          <a:endParaRPr lang="en-US"/>
        </a:p>
      </dgm:t>
    </dgm:pt>
    <dgm:pt modelId="{AB7C361F-68F1-422C-B3AD-82087FC195A8}" type="pres">
      <dgm:prSet presAssocID="{8E2547F5-0DF9-4AC0-ADE4-25248244DB47}" presName="hierChild1" presStyleCnt="0">
        <dgm:presLayoutVars>
          <dgm:chPref val="1"/>
          <dgm:dir/>
          <dgm:animOne val="branch"/>
          <dgm:animLvl val="lvl"/>
          <dgm:resizeHandles/>
        </dgm:presLayoutVars>
      </dgm:prSet>
      <dgm:spPr/>
    </dgm:pt>
    <dgm:pt modelId="{D5D8F4D2-25B2-49EC-B0FB-1904BF2E2E19}" type="pres">
      <dgm:prSet presAssocID="{6F1BD3CD-ADBA-45DC-B548-15B2C1913F13}" presName="hierRoot1" presStyleCnt="0"/>
      <dgm:spPr/>
    </dgm:pt>
    <dgm:pt modelId="{910FE87B-FE81-4CEB-A10E-622268B036B0}" type="pres">
      <dgm:prSet presAssocID="{6F1BD3CD-ADBA-45DC-B548-15B2C1913F13}" presName="composite" presStyleCnt="0"/>
      <dgm:spPr/>
    </dgm:pt>
    <dgm:pt modelId="{F9495F97-2F67-4A07-90E7-1F47444489FC}" type="pres">
      <dgm:prSet presAssocID="{6F1BD3CD-ADBA-45DC-B548-15B2C1913F13}" presName="background" presStyleLbl="node0" presStyleIdx="0" presStyleCnt="3"/>
      <dgm:spPr>
        <a:solidFill>
          <a:srgbClr val="0C173E"/>
        </a:solidFill>
      </dgm:spPr>
    </dgm:pt>
    <dgm:pt modelId="{858D6C1B-8533-41AB-88B3-1DB9885B7C02}" type="pres">
      <dgm:prSet presAssocID="{6F1BD3CD-ADBA-45DC-B548-15B2C1913F13}" presName="text" presStyleLbl="fgAcc0" presStyleIdx="0" presStyleCnt="3">
        <dgm:presLayoutVars>
          <dgm:chPref val="3"/>
        </dgm:presLayoutVars>
      </dgm:prSet>
      <dgm:spPr/>
    </dgm:pt>
    <dgm:pt modelId="{CFB6FFB5-8E55-4E9D-9735-4379866AE10D}" type="pres">
      <dgm:prSet presAssocID="{6F1BD3CD-ADBA-45DC-B548-15B2C1913F13}" presName="hierChild2" presStyleCnt="0"/>
      <dgm:spPr/>
    </dgm:pt>
    <dgm:pt modelId="{6299AC8A-CDBB-4C57-AF35-FBFE8DC9A3BB}" type="pres">
      <dgm:prSet presAssocID="{F4F3D1C9-7656-4DB5-B419-AD1110294000}" presName="hierRoot1" presStyleCnt="0"/>
      <dgm:spPr/>
    </dgm:pt>
    <dgm:pt modelId="{10A9C7EE-9D0D-4AC4-A785-3B566A6F7F0F}" type="pres">
      <dgm:prSet presAssocID="{F4F3D1C9-7656-4DB5-B419-AD1110294000}" presName="composite" presStyleCnt="0"/>
      <dgm:spPr/>
    </dgm:pt>
    <dgm:pt modelId="{753FE578-F942-4E6B-9426-53D0A8F4F420}" type="pres">
      <dgm:prSet presAssocID="{F4F3D1C9-7656-4DB5-B419-AD1110294000}" presName="background" presStyleLbl="node0" presStyleIdx="1" presStyleCnt="3"/>
      <dgm:spPr>
        <a:solidFill>
          <a:srgbClr val="0C173E"/>
        </a:solidFill>
      </dgm:spPr>
    </dgm:pt>
    <dgm:pt modelId="{29DAAFBB-8334-4CBB-8C11-9FDBA0AA4C6F}" type="pres">
      <dgm:prSet presAssocID="{F4F3D1C9-7656-4DB5-B419-AD1110294000}" presName="text" presStyleLbl="fgAcc0" presStyleIdx="1" presStyleCnt="3">
        <dgm:presLayoutVars>
          <dgm:chPref val="3"/>
        </dgm:presLayoutVars>
      </dgm:prSet>
      <dgm:spPr/>
    </dgm:pt>
    <dgm:pt modelId="{E14E278B-3966-48E9-9CC8-4D7803D17864}" type="pres">
      <dgm:prSet presAssocID="{F4F3D1C9-7656-4DB5-B419-AD1110294000}" presName="hierChild2" presStyleCnt="0"/>
      <dgm:spPr/>
    </dgm:pt>
    <dgm:pt modelId="{1DF71A19-E8A1-419B-BB21-2ACEE611B534}" type="pres">
      <dgm:prSet presAssocID="{E1A7CA4D-F9E0-4AA0-8FCF-18A64F2FEACF}" presName="hierRoot1" presStyleCnt="0"/>
      <dgm:spPr/>
    </dgm:pt>
    <dgm:pt modelId="{2068919D-CC67-485F-95E7-2A8A93E7D743}" type="pres">
      <dgm:prSet presAssocID="{E1A7CA4D-F9E0-4AA0-8FCF-18A64F2FEACF}" presName="composite" presStyleCnt="0"/>
      <dgm:spPr/>
    </dgm:pt>
    <dgm:pt modelId="{6DD727B6-BEE4-45C2-B151-592017041ED7}" type="pres">
      <dgm:prSet presAssocID="{E1A7CA4D-F9E0-4AA0-8FCF-18A64F2FEACF}" presName="background" presStyleLbl="node0" presStyleIdx="2" presStyleCnt="3"/>
      <dgm:spPr>
        <a:solidFill>
          <a:srgbClr val="0C173E"/>
        </a:solidFill>
      </dgm:spPr>
    </dgm:pt>
    <dgm:pt modelId="{DBDE075D-66E5-4785-9022-C4ACA142D36C}" type="pres">
      <dgm:prSet presAssocID="{E1A7CA4D-F9E0-4AA0-8FCF-18A64F2FEACF}" presName="text" presStyleLbl="fgAcc0" presStyleIdx="2" presStyleCnt="3">
        <dgm:presLayoutVars>
          <dgm:chPref val="3"/>
        </dgm:presLayoutVars>
      </dgm:prSet>
      <dgm:spPr/>
    </dgm:pt>
    <dgm:pt modelId="{E4FF9CF2-7A4A-47C1-92DB-576B869DA413}" type="pres">
      <dgm:prSet presAssocID="{E1A7CA4D-F9E0-4AA0-8FCF-18A64F2FEACF}" presName="hierChild2" presStyleCnt="0"/>
      <dgm:spPr/>
    </dgm:pt>
  </dgm:ptLst>
  <dgm:cxnLst>
    <dgm:cxn modelId="{0764D97B-6C77-4666-8727-0DE6BAC8E8F5}" type="presOf" srcId="{8E2547F5-0DF9-4AC0-ADE4-25248244DB47}" destId="{AB7C361F-68F1-422C-B3AD-82087FC195A8}" srcOrd="0" destOrd="0" presId="urn:microsoft.com/office/officeart/2005/8/layout/hierarchy1"/>
    <dgm:cxn modelId="{70D88E85-BCB9-43AF-98DE-832933E543DB}" type="presOf" srcId="{6F1BD3CD-ADBA-45DC-B548-15B2C1913F13}" destId="{858D6C1B-8533-41AB-88B3-1DB9885B7C02}" srcOrd="0" destOrd="0" presId="urn:microsoft.com/office/officeart/2005/8/layout/hierarchy1"/>
    <dgm:cxn modelId="{EF881B89-4759-4EE6-806A-F5D0C68C4362}" type="presOf" srcId="{F4F3D1C9-7656-4DB5-B419-AD1110294000}" destId="{29DAAFBB-8334-4CBB-8C11-9FDBA0AA4C6F}" srcOrd="0" destOrd="0" presId="urn:microsoft.com/office/officeart/2005/8/layout/hierarchy1"/>
    <dgm:cxn modelId="{62257A9F-97FF-402F-A64F-48A11CC7B8D2}" srcId="{8E2547F5-0DF9-4AC0-ADE4-25248244DB47}" destId="{E1A7CA4D-F9E0-4AA0-8FCF-18A64F2FEACF}" srcOrd="2" destOrd="0" parTransId="{365275A9-4532-4BE3-A141-3BCBDDDA167D}" sibTransId="{8E72A8ED-D574-48D8-93F6-DD2A2A583E0E}"/>
    <dgm:cxn modelId="{41115DBA-5D3D-43E8-8D43-E1F8A3E714B5}" srcId="{8E2547F5-0DF9-4AC0-ADE4-25248244DB47}" destId="{F4F3D1C9-7656-4DB5-B419-AD1110294000}" srcOrd="1" destOrd="0" parTransId="{EEF098E8-9296-4DE6-9D98-A9B4DAE98E6E}" sibTransId="{A041A4A0-08B4-43D3-B750-FEC60C598663}"/>
    <dgm:cxn modelId="{D1EC1FE0-1144-4DE4-AEE1-EE440DA5760E}" type="presOf" srcId="{E1A7CA4D-F9E0-4AA0-8FCF-18A64F2FEACF}" destId="{DBDE075D-66E5-4785-9022-C4ACA142D36C}" srcOrd="0" destOrd="0" presId="urn:microsoft.com/office/officeart/2005/8/layout/hierarchy1"/>
    <dgm:cxn modelId="{C99B7EFB-D937-40D3-A717-8B3FE41465F9}" srcId="{8E2547F5-0DF9-4AC0-ADE4-25248244DB47}" destId="{6F1BD3CD-ADBA-45DC-B548-15B2C1913F13}" srcOrd="0" destOrd="0" parTransId="{144D2B70-139D-41F4-B899-185028E61E41}" sibTransId="{90A38144-EEB7-4587-B5D7-EB213C5282BB}"/>
    <dgm:cxn modelId="{D19E41DA-6010-4CFE-AF79-2EC09DC379EC}" type="presParOf" srcId="{AB7C361F-68F1-422C-B3AD-82087FC195A8}" destId="{D5D8F4D2-25B2-49EC-B0FB-1904BF2E2E19}" srcOrd="0" destOrd="0" presId="urn:microsoft.com/office/officeart/2005/8/layout/hierarchy1"/>
    <dgm:cxn modelId="{C0FC2449-1E2F-4CE0-8A99-220FCB88C997}" type="presParOf" srcId="{D5D8F4D2-25B2-49EC-B0FB-1904BF2E2E19}" destId="{910FE87B-FE81-4CEB-A10E-622268B036B0}" srcOrd="0" destOrd="0" presId="urn:microsoft.com/office/officeart/2005/8/layout/hierarchy1"/>
    <dgm:cxn modelId="{AADE31FD-E4CE-4D6E-ADDF-20434CD8AD3E}" type="presParOf" srcId="{910FE87B-FE81-4CEB-A10E-622268B036B0}" destId="{F9495F97-2F67-4A07-90E7-1F47444489FC}" srcOrd="0" destOrd="0" presId="urn:microsoft.com/office/officeart/2005/8/layout/hierarchy1"/>
    <dgm:cxn modelId="{3124F761-E4A0-4020-B527-7F5FF03CDE18}" type="presParOf" srcId="{910FE87B-FE81-4CEB-A10E-622268B036B0}" destId="{858D6C1B-8533-41AB-88B3-1DB9885B7C02}" srcOrd="1" destOrd="0" presId="urn:microsoft.com/office/officeart/2005/8/layout/hierarchy1"/>
    <dgm:cxn modelId="{5E863868-A10C-40B5-A69A-95EA898A69BC}" type="presParOf" srcId="{D5D8F4D2-25B2-49EC-B0FB-1904BF2E2E19}" destId="{CFB6FFB5-8E55-4E9D-9735-4379866AE10D}" srcOrd="1" destOrd="0" presId="urn:microsoft.com/office/officeart/2005/8/layout/hierarchy1"/>
    <dgm:cxn modelId="{9CE1C34C-DA93-4747-96E4-9233C63D8E8F}" type="presParOf" srcId="{AB7C361F-68F1-422C-B3AD-82087FC195A8}" destId="{6299AC8A-CDBB-4C57-AF35-FBFE8DC9A3BB}" srcOrd="1" destOrd="0" presId="urn:microsoft.com/office/officeart/2005/8/layout/hierarchy1"/>
    <dgm:cxn modelId="{4CE085E2-1C25-4F96-ADC5-D5974AAA9927}" type="presParOf" srcId="{6299AC8A-CDBB-4C57-AF35-FBFE8DC9A3BB}" destId="{10A9C7EE-9D0D-4AC4-A785-3B566A6F7F0F}" srcOrd="0" destOrd="0" presId="urn:microsoft.com/office/officeart/2005/8/layout/hierarchy1"/>
    <dgm:cxn modelId="{29559981-BF01-4255-9160-BC97C20E7166}" type="presParOf" srcId="{10A9C7EE-9D0D-4AC4-A785-3B566A6F7F0F}" destId="{753FE578-F942-4E6B-9426-53D0A8F4F420}" srcOrd="0" destOrd="0" presId="urn:microsoft.com/office/officeart/2005/8/layout/hierarchy1"/>
    <dgm:cxn modelId="{C95D9D13-F19A-450B-B75F-A8589E60B40B}" type="presParOf" srcId="{10A9C7EE-9D0D-4AC4-A785-3B566A6F7F0F}" destId="{29DAAFBB-8334-4CBB-8C11-9FDBA0AA4C6F}" srcOrd="1" destOrd="0" presId="urn:microsoft.com/office/officeart/2005/8/layout/hierarchy1"/>
    <dgm:cxn modelId="{B94E6E96-0075-440E-B8F6-A7F483D41887}" type="presParOf" srcId="{6299AC8A-CDBB-4C57-AF35-FBFE8DC9A3BB}" destId="{E14E278B-3966-48E9-9CC8-4D7803D17864}" srcOrd="1" destOrd="0" presId="urn:microsoft.com/office/officeart/2005/8/layout/hierarchy1"/>
    <dgm:cxn modelId="{EEE354A9-71AD-4324-B1EB-F5A47AB25EEE}" type="presParOf" srcId="{AB7C361F-68F1-422C-B3AD-82087FC195A8}" destId="{1DF71A19-E8A1-419B-BB21-2ACEE611B534}" srcOrd="2" destOrd="0" presId="urn:microsoft.com/office/officeart/2005/8/layout/hierarchy1"/>
    <dgm:cxn modelId="{0F93D84C-0225-40ED-AACE-1D5EAD9EB010}" type="presParOf" srcId="{1DF71A19-E8A1-419B-BB21-2ACEE611B534}" destId="{2068919D-CC67-485F-95E7-2A8A93E7D743}" srcOrd="0" destOrd="0" presId="urn:microsoft.com/office/officeart/2005/8/layout/hierarchy1"/>
    <dgm:cxn modelId="{1211C3B6-0B8C-4FEA-B27A-569F9B52AD4E}" type="presParOf" srcId="{2068919D-CC67-485F-95E7-2A8A93E7D743}" destId="{6DD727B6-BEE4-45C2-B151-592017041ED7}" srcOrd="0" destOrd="0" presId="urn:microsoft.com/office/officeart/2005/8/layout/hierarchy1"/>
    <dgm:cxn modelId="{57A8933B-6683-4A59-81AB-AE3523379FC4}" type="presParOf" srcId="{2068919D-CC67-485F-95E7-2A8A93E7D743}" destId="{DBDE075D-66E5-4785-9022-C4ACA142D36C}" srcOrd="1" destOrd="0" presId="urn:microsoft.com/office/officeart/2005/8/layout/hierarchy1"/>
    <dgm:cxn modelId="{A54C1E77-B1A1-4063-82AD-BC41D989CDFF}" type="presParOf" srcId="{1DF71A19-E8A1-419B-BB21-2ACEE611B534}" destId="{E4FF9CF2-7A4A-47C1-92DB-576B869DA4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95F97-2F67-4A07-90E7-1F47444489FC}">
      <dsp:nvSpPr>
        <dsp:cNvPr id="0" name=""/>
        <dsp:cNvSpPr/>
      </dsp:nvSpPr>
      <dsp:spPr>
        <a:xfrm>
          <a:off x="0" y="326477"/>
          <a:ext cx="2185987" cy="1388102"/>
        </a:xfrm>
        <a:prstGeom prst="roundRect">
          <a:avLst>
            <a:gd name="adj" fmla="val 10000"/>
          </a:avLst>
        </a:prstGeom>
        <a:solidFill>
          <a:srgbClr val="0C173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58D6C1B-8533-41AB-88B3-1DB9885B7C02}">
      <dsp:nvSpPr>
        <dsp:cNvPr id="0" name=""/>
        <dsp:cNvSpPr/>
      </dsp:nvSpPr>
      <dsp:spPr>
        <a:xfrm>
          <a:off x="242887" y="557220"/>
          <a:ext cx="2185987" cy="138810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According to the EPA "Depending on the region, homeowners use between 30 and 70 percent of their water outdoors." and Experts estimate that "50 percent of the water we use outdoors goes to waste from evaporation, wind, or runoff due to overwatering." </a:t>
          </a:r>
        </a:p>
      </dsp:txBody>
      <dsp:txXfrm>
        <a:off x="283543" y="597876"/>
        <a:ext cx="2104675" cy="1306790"/>
      </dsp:txXfrm>
    </dsp:sp>
    <dsp:sp modelId="{753FE578-F942-4E6B-9426-53D0A8F4F420}">
      <dsp:nvSpPr>
        <dsp:cNvPr id="0" name=""/>
        <dsp:cNvSpPr/>
      </dsp:nvSpPr>
      <dsp:spPr>
        <a:xfrm>
          <a:off x="2671762" y="326477"/>
          <a:ext cx="2185987" cy="1388102"/>
        </a:xfrm>
        <a:prstGeom prst="roundRect">
          <a:avLst>
            <a:gd name="adj" fmla="val 10000"/>
          </a:avLst>
        </a:prstGeom>
        <a:solidFill>
          <a:srgbClr val="0C173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9DAAFBB-8334-4CBB-8C11-9FDBA0AA4C6F}">
      <dsp:nvSpPr>
        <dsp:cNvPr id="0" name=""/>
        <dsp:cNvSpPr/>
      </dsp:nvSpPr>
      <dsp:spPr>
        <a:xfrm>
          <a:off x="2914650" y="557220"/>
          <a:ext cx="2185987" cy="138810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According to the University of Florida "If you water too much, the roots don't have any incentive to grow deep, so you end up with a lawn that's weak, susceptible to pests, disease and has shallow roots"</a:t>
          </a:r>
        </a:p>
      </dsp:txBody>
      <dsp:txXfrm>
        <a:off x="2955306" y="597876"/>
        <a:ext cx="2104675" cy="1306790"/>
      </dsp:txXfrm>
    </dsp:sp>
    <dsp:sp modelId="{6DD727B6-BEE4-45C2-B151-592017041ED7}">
      <dsp:nvSpPr>
        <dsp:cNvPr id="0" name=""/>
        <dsp:cNvSpPr/>
      </dsp:nvSpPr>
      <dsp:spPr>
        <a:xfrm>
          <a:off x="5343524" y="326477"/>
          <a:ext cx="2185987" cy="1388102"/>
        </a:xfrm>
        <a:prstGeom prst="roundRect">
          <a:avLst>
            <a:gd name="adj" fmla="val 10000"/>
          </a:avLst>
        </a:prstGeom>
        <a:solidFill>
          <a:srgbClr val="0C173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BDE075D-66E5-4785-9022-C4ACA142D36C}">
      <dsp:nvSpPr>
        <dsp:cNvPr id="0" name=""/>
        <dsp:cNvSpPr/>
      </dsp:nvSpPr>
      <dsp:spPr>
        <a:xfrm>
          <a:off x="5586412" y="557220"/>
          <a:ext cx="2185987" cy="1388102"/>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We are already exceeding the capacity of the Floridan Aquifer System to supply adequate water to maintain springs health. The only way to restore health to these springs is to greatly reduce our reliance on groundwater from the Floridan Aquifer System.</a:t>
          </a:r>
        </a:p>
      </dsp:txBody>
      <dsp:txXfrm>
        <a:off x="5627068" y="597876"/>
        <a:ext cx="2104675" cy="1306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982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5693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377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3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364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9481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6271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Shape 37"/>
        <p:cNvGrpSpPr/>
        <p:nvPr/>
      </p:nvGrpSpPr>
      <p:grpSpPr>
        <a:xfrm>
          <a:off x="0" y="0"/>
          <a:ext cx="0" cy="0"/>
          <a:chOff x="0" y="0"/>
          <a:chExt cx="0" cy="0"/>
        </a:xfrm>
      </p:grpSpPr>
      <p:sp>
        <p:nvSpPr>
          <p:cNvPr id="39" name="Shape 3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7903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85332" y="463888"/>
            <a:ext cx="7773338" cy="1197133"/>
          </a:xfrm>
        </p:spPr>
        <p:txBody>
          <a:bodyPr/>
          <a:lstStyle/>
          <a:p>
            <a:r>
              <a:rPr lang="en-US"/>
              <a:t>Click to edit Master title style</a:t>
            </a:r>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39558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4325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9583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025981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85332" y="463888"/>
            <a:ext cx="7773338" cy="1197133"/>
          </a:xfrm>
        </p:spPr>
        <p:txBody>
          <a:bodyPr/>
          <a:lstStyle/>
          <a:p>
            <a:r>
              <a:rPr lang="en-US"/>
              <a:t>Click to edit Master title style</a:t>
            </a:r>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4088939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Shape 15"/>
        <p:cNvGrpSpPr/>
        <p:nvPr/>
      </p:nvGrpSpPr>
      <p:grpSpPr>
        <a:xfrm>
          <a:off x="0" y="0"/>
          <a:ext cx="0" cy="0"/>
          <a:chOff x="0" y="0"/>
          <a:chExt cx="0" cy="0"/>
        </a:xfrm>
      </p:grpSpPr>
      <p:sp>
        <p:nvSpPr>
          <p:cNvPr id="18" name="Shape 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91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550626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4193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60" y="1384301"/>
            <a:ext cx="3703320" cy="30175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847919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7/29/2018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34588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95643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64DE79-268F-4C1A-8933-263129D2AF90}" type="datetimeFigureOut">
              <a:rPr lang="en-US" smtClean="0"/>
              <a:t>7/29/2018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2124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C764DE79-268F-4C1A-8933-263129D2AF90}" type="datetimeFigureOut">
              <a:rPr lang="en-US" smtClean="0"/>
              <a:t>7/29/2018</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18052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27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37216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700">
                <a:solidFill>
                  <a:srgbClr val="FFFFFF"/>
                </a:solidFill>
              </a:defRPr>
            </a:lvl1pPr>
          </a:lstStyle>
          <a:p>
            <a:fld id="{C764DE79-268F-4C1A-8933-263129D2AF90}" type="datetimeFigureOut">
              <a:rPr lang="en-US" smtClean="0"/>
              <a:t>7/29/2018</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7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800">
                <a:solidFill>
                  <a:srgbClr val="FFFFFF"/>
                </a:solidFill>
              </a:defRPr>
            </a:lvl1pPr>
          </a:lstStyle>
          <a:p>
            <a:pPr marL="0" lvl="0" indent="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6997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comments" Target="../comments/commen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omments" Target="../comments/commen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comments" Target="../comments/commen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comments" Target="../comments/commen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comments" Target="../comments/commen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comments" Target="../comments/commen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991238" y="-2651"/>
            <a:ext cx="7684735" cy="1478092"/>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endParaRPr lang="en" sz="6000" dirty="0">
              <a:solidFill>
                <a:schemeClr val="tx1"/>
              </a:solidFill>
            </a:endParaRPr>
          </a:p>
          <a:p>
            <a:pPr marL="228600" indent="457200" algn="ctr"/>
            <a:br>
              <a:rPr lang="en" sz="4800" dirty="0">
                <a:ea typeface="+mj-lt"/>
                <a:cs typeface="+mj-lt"/>
              </a:rPr>
            </a:br>
            <a:r>
              <a:rPr lang="en" sz="4800" b="1" dirty="0">
                <a:solidFill>
                  <a:srgbClr val="000000"/>
                </a:solidFill>
                <a:cs typeface="Arial"/>
              </a:rPr>
              <a:t>AIV</a:t>
            </a:r>
            <a:endParaRPr lang="en" sz="4800" b="1" dirty="0">
              <a:solidFill>
                <a:srgbClr val="000000"/>
              </a:solidFill>
              <a:cs typeface="Calibri Light"/>
            </a:endParaRPr>
          </a:p>
          <a:p>
            <a:pPr algn="ctr"/>
            <a:r>
              <a:rPr lang="en" sz="4800" b="1" dirty="0">
                <a:solidFill>
                  <a:srgbClr val="0C173E"/>
                </a:solidFill>
                <a:cs typeface="Arial"/>
              </a:rPr>
              <a:t>Autonomous</a:t>
            </a:r>
            <a:r>
              <a:rPr lang="en" sz="4800" b="1" dirty="0">
                <a:solidFill>
                  <a:srgbClr val="000000"/>
                </a:solidFill>
                <a:cs typeface="Arial"/>
              </a:rPr>
              <a:t> Irrigation Vehicle</a:t>
            </a:r>
            <a:endParaRPr lang="en" sz="4800" b="1" dirty="0">
              <a:solidFill>
                <a:srgbClr val="000000"/>
              </a:solidFill>
              <a:cs typeface="Calibri Light"/>
            </a:endParaRPr>
          </a:p>
        </p:txBody>
      </p:sp>
      <p:pic>
        <p:nvPicPr>
          <p:cNvPr id="63" name="Shape 63"/>
          <p:cNvPicPr preferRelativeResize="0"/>
          <p:nvPr/>
        </p:nvPicPr>
        <p:blipFill>
          <a:blip r:embed="rId3">
            <a:alphaModFix/>
          </a:blip>
          <a:stretch>
            <a:fillRect/>
          </a:stretch>
        </p:blipFill>
        <p:spPr>
          <a:xfrm>
            <a:off x="4046426" y="1405117"/>
            <a:ext cx="2086136" cy="1805295"/>
          </a:xfrm>
          <a:prstGeom prst="rect">
            <a:avLst/>
          </a:prstGeom>
          <a:noFill/>
          <a:ln>
            <a:noFill/>
          </a:ln>
        </p:spPr>
      </p:pic>
      <p:sp>
        <p:nvSpPr>
          <p:cNvPr id="4" name="TextBox 1">
            <a:extLst>
              <a:ext uri="{FF2B5EF4-FFF2-40B4-BE49-F238E27FC236}">
                <a16:creationId xmlns:a16="http://schemas.microsoft.com/office/drawing/2014/main" id="{6441B956-F77F-45F7-9E70-97D9D426B26D}"/>
              </a:ext>
            </a:extLst>
          </p:cNvPr>
          <p:cNvSpPr txBox="1"/>
          <p:nvPr/>
        </p:nvSpPr>
        <p:spPr>
          <a:xfrm>
            <a:off x="3445635" y="3211075"/>
            <a:ext cx="3293918" cy="32316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500" b="1">
                <a:latin typeface="Calibri"/>
                <a:cs typeface="Calibri"/>
              </a:rPr>
              <a:t>Sponsor</a:t>
            </a:r>
            <a:r>
              <a:rPr lang="en-US" sz="1500" b="1">
                <a:solidFill>
                  <a:schemeClr val="tx1"/>
                </a:solidFill>
                <a:latin typeface="Calibri"/>
                <a:cs typeface="Calibri"/>
              </a:rPr>
              <a:t> by Guard Dog Valves</a:t>
            </a:r>
          </a:p>
        </p:txBody>
      </p:sp>
      <p:sp>
        <p:nvSpPr>
          <p:cNvPr id="2" name="TextBox 1">
            <a:extLst>
              <a:ext uri="{FF2B5EF4-FFF2-40B4-BE49-F238E27FC236}">
                <a16:creationId xmlns:a16="http://schemas.microsoft.com/office/drawing/2014/main" id="{33117BEA-D6E4-4A76-8F76-E59DB16183E2}"/>
              </a:ext>
            </a:extLst>
          </p:cNvPr>
          <p:cNvSpPr txBox="1"/>
          <p:nvPr/>
        </p:nvSpPr>
        <p:spPr>
          <a:xfrm>
            <a:off x="475640" y="3210790"/>
            <a:ext cx="3574473" cy="138499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Light"/>
                <a:cs typeface="Calibri Light"/>
              </a:rPr>
              <a:t>Group 4</a:t>
            </a:r>
          </a:p>
          <a:p>
            <a:r>
              <a:rPr lang="en">
                <a:latin typeface="Calibri"/>
                <a:cs typeface="Calibri"/>
              </a:rPr>
              <a:t>Joshua </a:t>
            </a:r>
            <a:r>
              <a:rPr lang="en" err="1">
                <a:latin typeface="Calibri"/>
                <a:cs typeface="Calibri"/>
              </a:rPr>
              <a:t>Betetta</a:t>
            </a:r>
            <a:r>
              <a:rPr lang="en">
                <a:latin typeface="Calibri"/>
                <a:cs typeface="Calibri"/>
              </a:rPr>
              <a:t> (EE) </a:t>
            </a:r>
            <a:endParaRPr lang="en-US">
              <a:latin typeface="Calibri"/>
              <a:cs typeface="Calibri"/>
            </a:endParaRPr>
          </a:p>
          <a:p>
            <a:r>
              <a:rPr lang="en" err="1">
                <a:latin typeface="Calibri"/>
                <a:cs typeface="Calibri"/>
              </a:rPr>
              <a:t>Parameswari</a:t>
            </a:r>
            <a:r>
              <a:rPr lang="en">
                <a:latin typeface="Calibri"/>
                <a:cs typeface="Calibri"/>
              </a:rPr>
              <a:t> Chandrasekar (</a:t>
            </a:r>
            <a:r>
              <a:rPr lang="en" err="1">
                <a:latin typeface="Calibri"/>
                <a:cs typeface="Calibri"/>
              </a:rPr>
              <a:t>CpE</a:t>
            </a:r>
            <a:r>
              <a:rPr lang="en">
                <a:latin typeface="Calibri"/>
                <a:cs typeface="Calibri"/>
              </a:rPr>
              <a:t>)</a:t>
            </a:r>
            <a:endParaRPr lang="en-US">
              <a:latin typeface="Calibri"/>
              <a:cs typeface="Calibri"/>
            </a:endParaRPr>
          </a:p>
          <a:p>
            <a:r>
              <a:rPr lang="en">
                <a:latin typeface="Calibri"/>
                <a:cs typeface="Calibri"/>
              </a:rPr>
              <a:t>Stuart Munich (</a:t>
            </a:r>
            <a:r>
              <a:rPr lang="en" err="1">
                <a:latin typeface="Calibri"/>
                <a:cs typeface="Calibri"/>
              </a:rPr>
              <a:t>CpE</a:t>
            </a:r>
            <a:r>
              <a:rPr lang="en">
                <a:latin typeface="Calibri"/>
                <a:cs typeface="Calibri"/>
              </a:rPr>
              <a:t>)</a:t>
            </a:r>
            <a:endParaRPr lang="en-US">
              <a:latin typeface="Calibri"/>
              <a:cs typeface="Calibri"/>
            </a:endParaRPr>
          </a:p>
          <a:p>
            <a:r>
              <a:rPr lang="en">
                <a:latin typeface="Calibri"/>
                <a:cs typeface="Calibri"/>
              </a:rPr>
              <a:t>Roberto Santos (EE)</a:t>
            </a:r>
            <a:endParaRPr lang="en-US">
              <a:solidFill>
                <a:schemeClr val="tx1"/>
              </a:solidFill>
              <a:latin typeface="Calibri"/>
              <a:cs typeface="Calibri"/>
            </a:endParaRPr>
          </a:p>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4" name="Picture 4" descr="A close up of a coin&#10;&#10;Description generated with very high confidence">
            <a:extLst>
              <a:ext uri="{FF2B5EF4-FFF2-40B4-BE49-F238E27FC236}">
                <a16:creationId xmlns:a16="http://schemas.microsoft.com/office/drawing/2014/main" id="{B9EE1A15-8D97-4DC1-827D-4B3281D2217B}"/>
              </a:ext>
            </a:extLst>
          </p:cNvPr>
          <p:cNvPicPr>
            <a:picLocks noChangeAspect="1"/>
          </p:cNvPicPr>
          <p:nvPr/>
        </p:nvPicPr>
        <p:blipFill rotWithShape="1">
          <a:blip r:embed="rId3"/>
          <a:srcRect t="7887" r="-2" b="2990"/>
          <a:stretch/>
        </p:blipFill>
        <p:spPr>
          <a:xfrm>
            <a:off x="4194496" y="1347757"/>
            <a:ext cx="1865429" cy="1566892"/>
          </a:xfrm>
          <a:prstGeom prst="roundRect">
            <a:avLst>
              <a:gd name="adj" fmla="val 5301"/>
            </a:avLst>
          </a:prstGeom>
          <a:ln w="82550" cap="sq">
            <a:noFill/>
            <a:miter lim="800000"/>
          </a:ln>
          <a:effectLst/>
        </p:spPr>
      </p:pic>
      <p:sp>
        <p:nvSpPr>
          <p:cNvPr id="132" name="Shape 132"/>
          <p:cNvSpPr txBox="1">
            <a:spLocks noGrp="1"/>
          </p:cNvSpPr>
          <p:nvPr>
            <p:ph type="title"/>
          </p:nvPr>
        </p:nvSpPr>
        <p:spPr>
          <a:xfrm>
            <a:off x="897621" y="463887"/>
            <a:ext cx="7470397" cy="840601"/>
          </a:xfrm>
          <a:prstGeom prst="rect">
            <a:avLst/>
          </a:prstGeom>
        </p:spPr>
        <p:txBody>
          <a:bodyPr spcFirstLastPara="1" vert="horz" lIns="91440" tIns="45720" rIns="91440" bIns="45720" rtlCol="0" anchor="b" anchorCtr="0">
            <a:normAutofit/>
          </a:bodyPr>
          <a:lstStyle/>
          <a:p>
            <a:pPr defTabSz="914400">
              <a:spcBef>
                <a:spcPct val="0"/>
              </a:spcBef>
            </a:pPr>
            <a:r>
              <a:rPr lang="en-US" sz="3600" b="1" dirty="0"/>
              <a:t>Microcontroller</a:t>
            </a:r>
            <a:r>
              <a:rPr lang="en-US" b="1" dirty="0">
                <a:cs typeface="Calibri Light"/>
              </a:rPr>
              <a:t> on PCB</a:t>
            </a:r>
            <a:endParaRPr lang="en-US" sz="3600" b="1" dirty="0"/>
          </a:p>
        </p:txBody>
      </p:sp>
      <p:sp>
        <p:nvSpPr>
          <p:cNvPr id="133" name="Shape 133"/>
          <p:cNvSpPr txBox="1">
            <a:spLocks noGrp="1"/>
          </p:cNvSpPr>
          <p:nvPr>
            <p:ph type="body" idx="1"/>
          </p:nvPr>
        </p:nvSpPr>
        <p:spPr>
          <a:xfrm>
            <a:off x="897622" y="1347757"/>
            <a:ext cx="3296874" cy="2242301"/>
          </a:xfrm>
          <a:prstGeom prst="rect">
            <a:avLst/>
          </a:prstGeom>
        </p:spPr>
        <p:txBody>
          <a:bodyPr spcFirstLastPara="1" vert="horz" lIns="91440" tIns="45720" rIns="91440" bIns="45720" rtlCol="0" anchorCtr="0">
            <a:normAutofit/>
          </a:bodyPr>
          <a:lstStyle/>
          <a:p>
            <a:pPr marL="457200" lvl="0" indent="-228600" defTabSz="914400">
              <a:spcBef>
                <a:spcPts val="1600"/>
              </a:spcBef>
              <a:spcAft>
                <a:spcPts val="0"/>
              </a:spcAft>
              <a:buSzPts val="1800"/>
              <a:buFont typeface="Arial" panose="020B0604020202020204" pitchFamily="34" charset="0"/>
              <a:buChar char="•"/>
            </a:pPr>
            <a:r>
              <a:rPr lang="en-US" dirty="0"/>
              <a:t>ATMEGA32P-PU</a:t>
            </a:r>
          </a:p>
          <a:p>
            <a:pPr lvl="1" indent="-228600" defTabSz="914400">
              <a:spcBef>
                <a:spcPts val="0"/>
              </a:spcBef>
              <a:buFont typeface="Arial" panose="020B0604020202020204" pitchFamily="34" charset="0"/>
              <a:buChar char="•"/>
            </a:pPr>
            <a:r>
              <a:rPr lang="en-US" dirty="0"/>
              <a:t>Open source</a:t>
            </a:r>
          </a:p>
          <a:p>
            <a:pPr lvl="1" indent="-228600" defTabSz="914400">
              <a:spcBef>
                <a:spcPts val="0"/>
              </a:spcBef>
              <a:buFont typeface="Arial" panose="020B0604020202020204" pitchFamily="34" charset="0"/>
              <a:buChar char="•"/>
            </a:pPr>
            <a:r>
              <a:rPr lang="en-US" dirty="0"/>
              <a:t>Active community with many resources</a:t>
            </a:r>
          </a:p>
          <a:p>
            <a:pPr lvl="0" indent="-228600" defTabSz="914400">
              <a:lnSpc>
                <a:spcPct val="100000"/>
              </a:lnSpc>
              <a:buFont typeface="Arial" panose="020B0604020202020204" pitchFamily="34" charset="0"/>
              <a:buChar char="•"/>
            </a:pPr>
            <a:r>
              <a:rPr lang="en-US" dirty="0"/>
              <a:t>PIC16F87A-I/SP</a:t>
            </a:r>
          </a:p>
          <a:p>
            <a:pPr lvl="1" indent="-228600" defTabSz="914400">
              <a:lnSpc>
                <a:spcPct val="100000"/>
              </a:lnSpc>
              <a:spcBef>
                <a:spcPts val="0"/>
              </a:spcBef>
              <a:buFont typeface="Arial" panose="020B0604020202020204" pitchFamily="34" charset="0"/>
              <a:buChar char="•"/>
            </a:pPr>
            <a:r>
              <a:rPr lang="en-US" dirty="0"/>
              <a:t>Low capability</a:t>
            </a:r>
          </a:p>
          <a:p>
            <a:pPr lvl="1" indent="-228600" defTabSz="914400">
              <a:lnSpc>
                <a:spcPct val="100000"/>
              </a:lnSpc>
              <a:spcBef>
                <a:spcPts val="0"/>
              </a:spcBef>
              <a:buFont typeface="Arial" panose="020B0604020202020204" pitchFamily="34" charset="0"/>
              <a:buChar char="•"/>
            </a:pPr>
            <a:r>
              <a:rPr lang="en-US" dirty="0"/>
              <a:t>Low memory capacity</a:t>
            </a:r>
          </a:p>
        </p:txBody>
      </p:sp>
      <p:graphicFrame>
        <p:nvGraphicFramePr>
          <p:cNvPr id="15" name="Table 2">
            <a:extLst>
              <a:ext uri="{FF2B5EF4-FFF2-40B4-BE49-F238E27FC236}">
                <a16:creationId xmlns:a16="http://schemas.microsoft.com/office/drawing/2014/main" id="{4928955A-CFE3-4AC1-AE9F-25408DD46EAE}"/>
              </a:ext>
            </a:extLst>
          </p:cNvPr>
          <p:cNvGraphicFramePr>
            <a:graphicFrameLocks noGrp="1"/>
          </p:cNvGraphicFramePr>
          <p:nvPr>
            <p:extLst>
              <p:ext uri="{D42A27DB-BD31-4B8C-83A1-F6EECF244321}">
                <p14:modId xmlns:p14="http://schemas.microsoft.com/office/powerpoint/2010/main" val="1235972799"/>
              </p:ext>
            </p:extLst>
          </p:nvPr>
        </p:nvGraphicFramePr>
        <p:xfrm>
          <a:off x="2760338" y="3155613"/>
          <a:ext cx="5607680" cy="1524000"/>
        </p:xfrm>
        <a:graphic>
          <a:graphicData uri="http://schemas.openxmlformats.org/drawingml/2006/table">
            <a:tbl>
              <a:tblPr firstRow="1" bandRow="1">
                <a:effectLst>
                  <a:outerShdw blurRad="50800" dist="50800" dir="5400000" algn="ctr" rotWithShape="0">
                    <a:srgbClr val="000000">
                      <a:alpha val="60000"/>
                    </a:srgbClr>
                  </a:outerShdw>
                </a:effectLst>
                <a:tableStyleId>{073A0DAA-6AF3-43AB-8588-CEC1D06C72B9}</a:tableStyleId>
              </a:tblPr>
              <a:tblGrid>
                <a:gridCol w="1556158">
                  <a:extLst>
                    <a:ext uri="{9D8B030D-6E8A-4147-A177-3AD203B41FA5}">
                      <a16:colId xmlns:a16="http://schemas.microsoft.com/office/drawing/2014/main" val="3844521101"/>
                    </a:ext>
                  </a:extLst>
                </a:gridCol>
                <a:gridCol w="1967218">
                  <a:extLst>
                    <a:ext uri="{9D8B030D-6E8A-4147-A177-3AD203B41FA5}">
                      <a16:colId xmlns:a16="http://schemas.microsoft.com/office/drawing/2014/main" val="3496529404"/>
                    </a:ext>
                  </a:extLst>
                </a:gridCol>
                <a:gridCol w="2084304">
                  <a:extLst>
                    <a:ext uri="{9D8B030D-6E8A-4147-A177-3AD203B41FA5}">
                      <a16:colId xmlns:a16="http://schemas.microsoft.com/office/drawing/2014/main" val="842421850"/>
                    </a:ext>
                  </a:extLst>
                </a:gridCol>
              </a:tblGrid>
              <a:tr h="227579">
                <a:tc>
                  <a:txBody>
                    <a:bodyPr/>
                    <a:lstStyle/>
                    <a:p>
                      <a:pPr>
                        <a:buNone/>
                      </a:pPr>
                      <a:r>
                        <a:rPr lang="en-US" b="1" dirty="0"/>
                        <a:t>Manufacturer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buNone/>
                      </a:pPr>
                      <a:r>
                        <a:rPr lang="en-US" b="1" dirty="0"/>
                        <a:t>Atmel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buNone/>
                      </a:pPr>
                      <a:r>
                        <a:rPr lang="en-US" b="1" dirty="0"/>
                        <a:t>Atmel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72359249"/>
                  </a:ext>
                </a:extLst>
              </a:tr>
              <a:tr h="293388">
                <a:tc>
                  <a:txBody>
                    <a:bodyPr/>
                    <a:lstStyle/>
                    <a:p>
                      <a:pPr>
                        <a:buNone/>
                      </a:pPr>
                      <a:r>
                        <a:rPr lang="en-US" b="1" dirty="0"/>
                        <a:t>Pin Count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b="1" dirty="0"/>
                        <a:t>28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b="1" dirty="0"/>
                        <a:t>16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2082524"/>
                  </a:ext>
                </a:extLst>
              </a:tr>
              <a:tr h="227579">
                <a:tc>
                  <a:txBody>
                    <a:bodyPr/>
                    <a:lstStyle/>
                    <a:p>
                      <a:pPr>
                        <a:buNone/>
                      </a:pPr>
                      <a:r>
                        <a:rPr lang="en-US" b="1" dirty="0"/>
                        <a:t>Speed (MHz)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a:t>1</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1323265"/>
                  </a:ext>
                </a:extLst>
              </a:tr>
              <a:tr h="227579">
                <a:tc>
                  <a:txBody>
                    <a:bodyPr/>
                    <a:lstStyle/>
                    <a:p>
                      <a:pPr>
                        <a:buNone/>
                      </a:pPr>
                      <a:r>
                        <a:rPr lang="en-US" b="1"/>
                        <a:t>Power Supply (V)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dirty="0"/>
                        <a:t>1.8 - 5.5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dirty="0"/>
                        <a:t>2– 5.5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6108013"/>
                  </a:ext>
                </a:extLst>
              </a:tr>
              <a:tr h="227579">
                <a:tc>
                  <a:txBody>
                    <a:bodyPr/>
                    <a:lstStyle/>
                    <a:p>
                      <a:pPr>
                        <a:buNone/>
                      </a:pPr>
                      <a:r>
                        <a:rPr lang="en-US" b="1" dirty="0"/>
                        <a:t>Price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$2.14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$2.13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8935515"/>
                  </a:ext>
                </a:extLst>
              </a:tr>
            </a:tbl>
          </a:graphicData>
        </a:graphic>
      </p:graphicFrame>
      <p:pic>
        <p:nvPicPr>
          <p:cNvPr id="2" name="Picture 1">
            <a:extLst>
              <a:ext uri="{FF2B5EF4-FFF2-40B4-BE49-F238E27FC236}">
                <a16:creationId xmlns:a16="http://schemas.microsoft.com/office/drawing/2014/main" id="{EB8C248C-7B1C-40E8-9B11-885C4721949A}"/>
              </a:ext>
            </a:extLst>
          </p:cNvPr>
          <p:cNvPicPr>
            <a:picLocks noChangeAspect="1"/>
          </p:cNvPicPr>
          <p:nvPr/>
        </p:nvPicPr>
        <p:blipFill>
          <a:blip r:embed="rId4"/>
          <a:stretch>
            <a:fillRect/>
          </a:stretch>
        </p:blipFill>
        <p:spPr>
          <a:xfrm>
            <a:off x="6192838" y="1347757"/>
            <a:ext cx="2175180" cy="1551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A5BE-FCDB-4ADD-9426-C6072A1290D3}"/>
              </a:ext>
            </a:extLst>
          </p:cNvPr>
          <p:cNvSpPr>
            <a:spLocks noGrp="1"/>
          </p:cNvSpPr>
          <p:nvPr>
            <p:ph type="title"/>
          </p:nvPr>
        </p:nvSpPr>
        <p:spPr>
          <a:xfrm>
            <a:off x="898814" y="574645"/>
            <a:ext cx="7455477" cy="734037"/>
          </a:xfrm>
        </p:spPr>
        <p:txBody>
          <a:bodyPr/>
          <a:lstStyle/>
          <a:p>
            <a:r>
              <a:rPr lang="en-US" b="1" dirty="0">
                <a:cs typeface="Calibri Light"/>
              </a:rPr>
              <a:t>Microcontroller</a:t>
            </a:r>
            <a:endParaRPr lang="en-US" dirty="0"/>
          </a:p>
        </p:txBody>
      </p:sp>
      <p:sp>
        <p:nvSpPr>
          <p:cNvPr id="3" name="Text Placeholder 2">
            <a:extLst>
              <a:ext uri="{FF2B5EF4-FFF2-40B4-BE49-F238E27FC236}">
                <a16:creationId xmlns:a16="http://schemas.microsoft.com/office/drawing/2014/main" id="{E43F29A6-9DD3-4FDA-8208-DE876D753F97}"/>
              </a:ext>
            </a:extLst>
          </p:cNvPr>
          <p:cNvSpPr>
            <a:spLocks noGrp="1"/>
          </p:cNvSpPr>
          <p:nvPr>
            <p:ph type="body" idx="1"/>
          </p:nvPr>
        </p:nvSpPr>
        <p:spPr>
          <a:xfrm>
            <a:off x="898814" y="1399966"/>
            <a:ext cx="3413415" cy="2840651"/>
          </a:xfrm>
        </p:spPr>
        <p:txBody>
          <a:bodyPr anchor="ctr">
            <a:normAutofit/>
          </a:bodyPr>
          <a:lstStyle/>
          <a:p>
            <a:pPr>
              <a:lnSpc>
                <a:spcPts val="0"/>
              </a:lnSpc>
              <a:buFont typeface="Arial" panose="020B0604020202020204" pitchFamily="34" charset="0"/>
              <a:buChar char="•"/>
            </a:pPr>
            <a:r>
              <a:rPr lang="en-US" sz="1800" dirty="0">
                <a:cs typeface="Calibri"/>
              </a:rPr>
              <a:t>Arduino</a:t>
            </a:r>
          </a:p>
          <a:p>
            <a:pPr marL="971550" lvl="1" indent="-285750">
              <a:lnSpc>
                <a:spcPts val="0"/>
              </a:lnSpc>
              <a:spcAft>
                <a:spcPts val="600"/>
              </a:spcAft>
              <a:buFont typeface="Arial" panose="020B0604020202020204" pitchFamily="34" charset="0"/>
              <a:buChar char="•"/>
            </a:pPr>
            <a:r>
              <a:rPr lang="en-US" sz="1800" dirty="0">
                <a:cs typeface="Calibri"/>
              </a:rPr>
              <a:t>C</a:t>
            </a:r>
            <a:r>
              <a:rPr lang="en-US" sz="1600" dirty="0">
                <a:cs typeface="Calibri"/>
              </a:rPr>
              <a:t>ontrol vehicle’s</a:t>
            </a:r>
            <a:r>
              <a:rPr lang="en-US" sz="1800" dirty="0">
                <a:cs typeface="Calibri"/>
              </a:rPr>
              <a:t> </a:t>
            </a:r>
          </a:p>
          <a:p>
            <a:pPr lvl="2">
              <a:lnSpc>
                <a:spcPts val="0"/>
              </a:lnSpc>
              <a:spcAft>
                <a:spcPts val="600"/>
              </a:spcAft>
              <a:buFont typeface="Arial" panose="020B0604020202020204" pitchFamily="34" charset="0"/>
              <a:buChar char="•"/>
            </a:pPr>
            <a:r>
              <a:rPr lang="en-US" sz="1400" dirty="0">
                <a:cs typeface="Calibri"/>
              </a:rPr>
              <a:t>Speed </a:t>
            </a:r>
          </a:p>
          <a:p>
            <a:pPr lvl="2">
              <a:lnSpc>
                <a:spcPts val="0"/>
              </a:lnSpc>
              <a:spcAft>
                <a:spcPts val="600"/>
              </a:spcAft>
              <a:buFont typeface="Arial" panose="020B0604020202020204" pitchFamily="34" charset="0"/>
              <a:buChar char="•"/>
            </a:pPr>
            <a:r>
              <a:rPr lang="en-US" sz="1400" dirty="0">
                <a:cs typeface="Calibri"/>
              </a:rPr>
              <a:t>Acceleration</a:t>
            </a:r>
          </a:p>
          <a:p>
            <a:pPr lvl="2">
              <a:lnSpc>
                <a:spcPts val="0"/>
              </a:lnSpc>
              <a:spcAft>
                <a:spcPts val="600"/>
              </a:spcAft>
              <a:buFont typeface="Arial" panose="020B0604020202020204" pitchFamily="34" charset="0"/>
              <a:buChar char="•"/>
            </a:pPr>
            <a:r>
              <a:rPr lang="en-US" sz="1400" dirty="0">
                <a:cs typeface="Calibri"/>
              </a:rPr>
              <a:t>Steering</a:t>
            </a:r>
          </a:p>
          <a:p>
            <a:pPr lvl="2">
              <a:lnSpc>
                <a:spcPts val="0"/>
              </a:lnSpc>
              <a:spcAft>
                <a:spcPts val="600"/>
              </a:spcAft>
              <a:buFont typeface="Arial" panose="020B0604020202020204" pitchFamily="34" charset="0"/>
              <a:buChar char="•"/>
            </a:pPr>
            <a:r>
              <a:rPr lang="en-US" sz="1400" dirty="0">
                <a:cs typeface="Calibri"/>
              </a:rPr>
              <a:t>Breaking</a:t>
            </a:r>
            <a:endParaRPr lang="en-US" sz="1600" cap="all" dirty="0">
              <a:cs typeface="Calibri"/>
            </a:endParaRPr>
          </a:p>
        </p:txBody>
      </p:sp>
      <p:pic>
        <p:nvPicPr>
          <p:cNvPr id="7" name="Picture 6" descr="A circuit board&#10;&#10;Description generated with high confidence">
            <a:extLst>
              <a:ext uri="{FF2B5EF4-FFF2-40B4-BE49-F238E27FC236}">
                <a16:creationId xmlns:a16="http://schemas.microsoft.com/office/drawing/2014/main" id="{130EAADA-6DC4-4D6E-9F41-8956ADF11EC6}"/>
              </a:ext>
            </a:extLst>
          </p:cNvPr>
          <p:cNvPicPr>
            <a:picLocks noChangeAspect="1"/>
          </p:cNvPicPr>
          <p:nvPr/>
        </p:nvPicPr>
        <p:blipFill>
          <a:blip r:embed="rId2"/>
          <a:stretch>
            <a:fillRect/>
          </a:stretch>
        </p:blipFill>
        <p:spPr>
          <a:xfrm rot="16200000">
            <a:off x="5031200" y="1019826"/>
            <a:ext cx="2682532" cy="3600929"/>
          </a:xfrm>
          <a:prstGeom prst="rect">
            <a:avLst/>
          </a:prstGeom>
        </p:spPr>
      </p:pic>
    </p:spTree>
    <p:extLst>
      <p:ext uri="{BB962C8B-B14F-4D97-AF65-F5344CB8AC3E}">
        <p14:creationId xmlns:p14="http://schemas.microsoft.com/office/powerpoint/2010/main" val="329995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2" name="Picture 2" descr="A circuit board&#10;&#10;Description generated with very high confidence">
            <a:extLst>
              <a:ext uri="{FF2B5EF4-FFF2-40B4-BE49-F238E27FC236}">
                <a16:creationId xmlns:a16="http://schemas.microsoft.com/office/drawing/2014/main" id="{249EBE39-11AF-44BD-B067-670333AEA544}"/>
              </a:ext>
            </a:extLst>
          </p:cNvPr>
          <p:cNvPicPr>
            <a:picLocks noChangeAspect="1"/>
          </p:cNvPicPr>
          <p:nvPr/>
        </p:nvPicPr>
        <p:blipFill>
          <a:blip r:embed="rId3"/>
          <a:stretch>
            <a:fillRect/>
          </a:stretch>
        </p:blipFill>
        <p:spPr>
          <a:xfrm>
            <a:off x="5110643" y="1543603"/>
            <a:ext cx="2568080" cy="2568080"/>
          </a:xfrm>
          <a:prstGeom prst="roundRect">
            <a:avLst>
              <a:gd name="adj" fmla="val 5301"/>
            </a:avLst>
          </a:prstGeom>
          <a:noFill/>
          <a:ln w="82550" cap="sq">
            <a:noFill/>
            <a:miter lim="800000"/>
          </a:ln>
          <a:effectLst/>
        </p:spPr>
      </p:pic>
      <p:sp>
        <p:nvSpPr>
          <p:cNvPr id="132" name="Shape 132"/>
          <p:cNvSpPr txBox="1">
            <a:spLocks noGrp="1"/>
          </p:cNvSpPr>
          <p:nvPr>
            <p:ph type="title"/>
          </p:nvPr>
        </p:nvSpPr>
        <p:spPr>
          <a:xfrm>
            <a:off x="885447" y="463887"/>
            <a:ext cx="7478377" cy="823823"/>
          </a:xfrm>
          <a:prstGeom prst="rect">
            <a:avLst/>
          </a:prstGeom>
        </p:spPr>
        <p:txBody>
          <a:bodyPr spcFirstLastPara="1" vert="horz" lIns="91440" tIns="45720" rIns="91440" bIns="45720" rtlCol="0" anchor="b" anchorCtr="0">
            <a:normAutofit/>
          </a:bodyPr>
          <a:lstStyle/>
          <a:p>
            <a:pPr lvl="0" defTabSz="914400">
              <a:spcBef>
                <a:spcPct val="0"/>
              </a:spcBef>
            </a:pPr>
            <a:r>
              <a:rPr lang="en-US" sz="3600" b="1" dirty="0"/>
              <a:t>Computer</a:t>
            </a:r>
          </a:p>
        </p:txBody>
      </p:sp>
      <p:sp>
        <p:nvSpPr>
          <p:cNvPr id="134" name="Shape 134"/>
          <p:cNvSpPr txBox="1"/>
          <p:nvPr/>
        </p:nvSpPr>
        <p:spPr>
          <a:xfrm>
            <a:off x="685328" y="1287710"/>
            <a:ext cx="3645370" cy="2568080"/>
          </a:xfrm>
          <a:prstGeom prst="rect">
            <a:avLst/>
          </a:prstGeom>
        </p:spPr>
        <p:txBody>
          <a:bodyPr spcFirstLastPara="1" vert="horz" lIns="91440" tIns="45720" rIns="91440" bIns="45720" rtlCol="0" anchor="t" anchorCtr="0">
            <a:normAutofit/>
          </a:bodyPr>
          <a:lstStyle/>
          <a:p>
            <a:pPr marL="514350" indent="-285750" defTabSz="914400">
              <a:lnSpc>
                <a:spcPct val="110000"/>
              </a:lnSpc>
              <a:spcAft>
                <a:spcPts val="600"/>
              </a:spcAft>
              <a:buClr>
                <a:schemeClr val="accent1"/>
              </a:buClr>
              <a:buSzPts val="1800"/>
              <a:buFont typeface="Arial" panose="020B0604020202020204" pitchFamily="34" charset="0"/>
              <a:buChar char="•"/>
            </a:pPr>
            <a:r>
              <a:rPr lang="en-US" sz="1400" dirty="0">
                <a:sym typeface="Open Sans"/>
              </a:rPr>
              <a:t>Raspberry Pi</a:t>
            </a:r>
            <a:endParaRPr lang="en-US" sz="1400" dirty="0"/>
          </a:p>
          <a:p>
            <a:pPr marL="971550" lvl="1" indent="-285750" defTabSz="914400">
              <a:lnSpc>
                <a:spcPct val="110000"/>
              </a:lnSpc>
              <a:spcAft>
                <a:spcPts val="600"/>
              </a:spcAft>
              <a:buClr>
                <a:schemeClr val="accent1"/>
              </a:buClr>
              <a:buSzPts val="1600"/>
              <a:buFont typeface="Arial" panose="020B0604020202020204" pitchFamily="34" charset="0"/>
              <a:buChar char="•"/>
            </a:pPr>
            <a:r>
              <a:rPr lang="en-US" sz="1300" dirty="0">
                <a:sym typeface="Open Sans"/>
              </a:rPr>
              <a:t>Analyze &amp; processes received data</a:t>
            </a:r>
            <a:endParaRPr lang="en-US" sz="1300" dirty="0"/>
          </a:p>
          <a:p>
            <a:pPr marL="514350" lvl="1" indent="-285750" defTabSz="914400">
              <a:lnSpc>
                <a:spcPct val="110000"/>
              </a:lnSpc>
              <a:spcAft>
                <a:spcPts val="600"/>
              </a:spcAft>
              <a:buClr>
                <a:schemeClr val="accent1"/>
              </a:buClr>
              <a:buSzPts val="1600"/>
              <a:buFont typeface="Arial" panose="020B0604020202020204" pitchFamily="34" charset="0"/>
              <a:buChar char="•"/>
            </a:pPr>
            <a:r>
              <a:rPr lang="en-US" sz="1400" dirty="0">
                <a:cs typeface="Calibri"/>
              </a:rPr>
              <a:t>Turbot quad-core</a:t>
            </a:r>
          </a:p>
          <a:p>
            <a:pPr marL="971550" lvl="2" indent="-285750" defTabSz="914400">
              <a:lnSpc>
                <a:spcPct val="110000"/>
              </a:lnSpc>
              <a:spcAft>
                <a:spcPts val="600"/>
              </a:spcAft>
              <a:buClr>
                <a:schemeClr val="accent1"/>
              </a:buClr>
              <a:buSzPts val="1600"/>
              <a:buFont typeface="Arial" panose="020B0604020202020204" pitchFamily="34" charset="0"/>
              <a:buChar char="•"/>
            </a:pPr>
            <a:r>
              <a:rPr lang="en-US" sz="1400" dirty="0">
                <a:cs typeface="Calibri"/>
              </a:rPr>
              <a:t>Faster &amp; more powerful</a:t>
            </a:r>
          </a:p>
          <a:p>
            <a:pPr marL="0" lvl="0" indent="-228600" defTabSz="914400">
              <a:lnSpc>
                <a:spcPct val="110000"/>
              </a:lnSpc>
              <a:spcBef>
                <a:spcPts val="0"/>
              </a:spcBef>
              <a:spcAft>
                <a:spcPts val="600"/>
              </a:spcAft>
              <a:buClr>
                <a:schemeClr val="tx1"/>
              </a:buClr>
              <a:buFont typeface="Arial" panose="020B0604020202020204" pitchFamily="34" charset="0"/>
              <a:buChar char="•"/>
            </a:pPr>
            <a:endParaRPr lang="en-US" sz="1700" cap="all" dirty="0"/>
          </a:p>
        </p:txBody>
      </p:sp>
      <p:graphicFrame>
        <p:nvGraphicFramePr>
          <p:cNvPr id="12" name="Table 3">
            <a:extLst>
              <a:ext uri="{FF2B5EF4-FFF2-40B4-BE49-F238E27FC236}">
                <a16:creationId xmlns:a16="http://schemas.microsoft.com/office/drawing/2014/main" id="{10BF564A-774B-41AA-A3B7-2AE23D82103A}"/>
              </a:ext>
            </a:extLst>
          </p:cNvPr>
          <p:cNvGraphicFramePr>
            <a:graphicFrameLocks noGrp="1"/>
          </p:cNvGraphicFramePr>
          <p:nvPr>
            <p:extLst>
              <p:ext uri="{D42A27DB-BD31-4B8C-83A1-F6EECF244321}">
                <p14:modId xmlns:p14="http://schemas.microsoft.com/office/powerpoint/2010/main" val="3142709462"/>
              </p:ext>
            </p:extLst>
          </p:nvPr>
        </p:nvGraphicFramePr>
        <p:xfrm>
          <a:off x="885447" y="2572274"/>
          <a:ext cx="3581932" cy="1950720"/>
        </p:xfrm>
        <a:graphic>
          <a:graphicData uri="http://schemas.openxmlformats.org/drawingml/2006/table">
            <a:tbl>
              <a:tblPr firstRow="1" bandRow="1">
                <a:effectLst>
                  <a:outerShdw blurRad="50800" dist="50800" dir="5400000" algn="ctr" rotWithShape="0">
                    <a:srgbClr val="000000">
                      <a:alpha val="60000"/>
                    </a:srgbClr>
                  </a:outerShdw>
                </a:effectLst>
                <a:tableStyleId>{073A0DAA-6AF3-43AB-8588-CEC1D06C72B9}</a:tableStyleId>
              </a:tblPr>
              <a:tblGrid>
                <a:gridCol w="930308">
                  <a:extLst>
                    <a:ext uri="{9D8B030D-6E8A-4147-A177-3AD203B41FA5}">
                      <a16:colId xmlns:a16="http://schemas.microsoft.com/office/drawing/2014/main" val="2550809145"/>
                    </a:ext>
                  </a:extLst>
                </a:gridCol>
                <a:gridCol w="1325812">
                  <a:extLst>
                    <a:ext uri="{9D8B030D-6E8A-4147-A177-3AD203B41FA5}">
                      <a16:colId xmlns:a16="http://schemas.microsoft.com/office/drawing/2014/main" val="2455316125"/>
                    </a:ext>
                  </a:extLst>
                </a:gridCol>
                <a:gridCol w="1325812">
                  <a:extLst>
                    <a:ext uri="{9D8B030D-6E8A-4147-A177-3AD203B41FA5}">
                      <a16:colId xmlns:a16="http://schemas.microsoft.com/office/drawing/2014/main" val="319709427"/>
                    </a:ext>
                  </a:extLst>
                </a:gridCol>
              </a:tblGrid>
              <a:tr h="341777">
                <a:tc>
                  <a:txBody>
                    <a:bodyPr/>
                    <a:lstStyle/>
                    <a:p>
                      <a:pPr lvl="0" algn="l">
                        <a:buNone/>
                      </a:pPr>
                      <a:r>
                        <a:rPr lang="en-US" sz="1400" b="1" u="none" strike="noStrike" noProof="0"/>
                        <a:t>Manufacturer </a:t>
                      </a:r>
                      <a:endParaRPr lang="en-US" b="1"/>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l">
                        <a:buNone/>
                      </a:pPr>
                      <a:r>
                        <a:rPr lang="en-US" sz="1400" b="1" u="none" strike="noStrike" noProof="0" dirty="0"/>
                        <a:t>Raspberry Pi Foundation</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l">
                        <a:buNone/>
                      </a:pPr>
                      <a:r>
                        <a:rPr lang="en-US" b="1" dirty="0"/>
                        <a:t>Intel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37327043"/>
                  </a:ext>
                </a:extLst>
              </a:tr>
              <a:tr h="308409">
                <a:tc>
                  <a:txBody>
                    <a:bodyPr/>
                    <a:lstStyle/>
                    <a:p>
                      <a:pPr lvl="0" algn="l">
                        <a:buNone/>
                      </a:pPr>
                      <a:r>
                        <a:rPr lang="en-US" sz="1400" b="1" u="none" strike="noStrike" noProof="0"/>
                        <a:t>CPU</a:t>
                      </a:r>
                      <a:endParaRPr lang="en-US"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l">
                        <a:buNone/>
                      </a:pPr>
                      <a:r>
                        <a:rPr lang="en-US" sz="1400" b="1" u="none" strike="noStrike" noProof="0" dirty="0"/>
                        <a:t>Broadcom BCM2837</a:t>
                      </a:r>
                      <a:endParaRPr lang="en-US"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l">
                        <a:buNone/>
                      </a:pPr>
                      <a:r>
                        <a:rPr lang="en-US" b="1" dirty="0"/>
                        <a:t>Intel Atom E3845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9370339"/>
                  </a:ext>
                </a:extLst>
              </a:tr>
              <a:tr h="201626">
                <a:tc>
                  <a:txBody>
                    <a:bodyPr/>
                    <a:lstStyle/>
                    <a:p>
                      <a:pPr lvl="0" algn="l">
                        <a:buNone/>
                      </a:pPr>
                      <a:r>
                        <a:rPr lang="en-US" sz="1400" b="1" u="none" strike="noStrike" noProof="0"/>
                        <a:t>RAM</a:t>
                      </a:r>
                      <a:endParaRPr lang="en-US" b="1"/>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1 GB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2 GB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2058856"/>
                  </a:ext>
                </a:extLst>
              </a:tr>
              <a:tr h="152400">
                <a:tc>
                  <a:txBody>
                    <a:bodyPr/>
                    <a:lstStyle/>
                    <a:p>
                      <a:pPr>
                        <a:buNone/>
                      </a:pPr>
                      <a:r>
                        <a:rPr lang="en-US" b="1" dirty="0"/>
                        <a:t>Power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dirty="0"/>
                        <a:t>5V @ 2.5A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b="1" dirty="0"/>
                        <a:t>5V @ 4A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86450"/>
                  </a:ext>
                </a:extLst>
              </a:tr>
              <a:tr h="152400">
                <a:tc>
                  <a:txBody>
                    <a:bodyPr/>
                    <a:lstStyle/>
                    <a:p>
                      <a:pPr>
                        <a:buNone/>
                      </a:pPr>
                      <a:r>
                        <a:rPr lang="en-US" b="1" dirty="0"/>
                        <a:t>Price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b="1" dirty="0"/>
                        <a:t>$190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9843919"/>
                  </a:ext>
                </a:extLst>
              </a:tr>
            </a:tbl>
          </a:graphicData>
        </a:graphic>
      </p:graphicFrame>
      <p:pic>
        <p:nvPicPr>
          <p:cNvPr id="4" name="Picture 3" descr="A circuit board&#10;&#10;Description generated with very high confidence">
            <a:extLst>
              <a:ext uri="{FF2B5EF4-FFF2-40B4-BE49-F238E27FC236}">
                <a16:creationId xmlns:a16="http://schemas.microsoft.com/office/drawing/2014/main" id="{9EB6B0DF-4934-41EB-B650-3CEAF4B7DC22}"/>
              </a:ext>
            </a:extLst>
          </p:cNvPr>
          <p:cNvPicPr>
            <a:picLocks noChangeAspect="1"/>
          </p:cNvPicPr>
          <p:nvPr/>
        </p:nvPicPr>
        <p:blipFill>
          <a:blip r:embed="rId4"/>
          <a:stretch>
            <a:fillRect/>
          </a:stretch>
        </p:blipFill>
        <p:spPr>
          <a:xfrm>
            <a:off x="4530814" y="1395256"/>
            <a:ext cx="3727739" cy="2982191"/>
          </a:xfrm>
          <a:prstGeom prst="rect">
            <a:avLst/>
          </a:prstGeom>
        </p:spPr>
      </p:pic>
    </p:spTree>
    <p:extLst>
      <p:ext uri="{BB962C8B-B14F-4D97-AF65-F5344CB8AC3E}">
        <p14:creationId xmlns:p14="http://schemas.microsoft.com/office/powerpoint/2010/main" val="27154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622F-CB62-492F-ADEE-20B9B25CD3BE}"/>
              </a:ext>
            </a:extLst>
          </p:cNvPr>
          <p:cNvSpPr>
            <a:spLocks noGrp="1"/>
          </p:cNvSpPr>
          <p:nvPr>
            <p:ph type="title"/>
          </p:nvPr>
        </p:nvSpPr>
        <p:spPr>
          <a:xfrm>
            <a:off x="893617" y="470402"/>
            <a:ext cx="7491879" cy="853165"/>
          </a:xfrm>
        </p:spPr>
        <p:txBody>
          <a:bodyPr vert="horz" lIns="91440" tIns="45720" rIns="91440" bIns="45720" rtlCol="0" anchor="b">
            <a:normAutofit fontScale="90000"/>
          </a:bodyPr>
          <a:lstStyle/>
          <a:p>
            <a:pPr defTabSz="914400">
              <a:spcBef>
                <a:spcPct val="0"/>
              </a:spcBef>
            </a:pPr>
            <a:endParaRPr lang="en-US" sz="2600" b="1" dirty="0"/>
          </a:p>
          <a:p>
            <a:pPr defTabSz="914400">
              <a:spcBef>
                <a:spcPct val="0"/>
              </a:spcBef>
            </a:pPr>
            <a:r>
              <a:rPr lang="en-US" b="1" dirty="0"/>
              <a:t>PCB Schematic</a:t>
            </a:r>
          </a:p>
        </p:txBody>
      </p:sp>
      <p:pic>
        <p:nvPicPr>
          <p:cNvPr id="4" name="Picture 3">
            <a:extLst>
              <a:ext uri="{FF2B5EF4-FFF2-40B4-BE49-F238E27FC236}">
                <a16:creationId xmlns:a16="http://schemas.microsoft.com/office/drawing/2014/main" id="{B93CF688-4B32-4CBA-8F9F-A27F921C7F14}"/>
              </a:ext>
            </a:extLst>
          </p:cNvPr>
          <p:cNvPicPr>
            <a:picLocks noChangeAspect="1"/>
          </p:cNvPicPr>
          <p:nvPr/>
        </p:nvPicPr>
        <p:blipFill>
          <a:blip r:embed="rId3"/>
          <a:stretch>
            <a:fillRect/>
          </a:stretch>
        </p:blipFill>
        <p:spPr>
          <a:xfrm>
            <a:off x="5307847" y="1327530"/>
            <a:ext cx="1424652" cy="3345568"/>
          </a:xfrm>
          <a:prstGeom prst="rect">
            <a:avLst/>
          </a:prstGeom>
        </p:spPr>
      </p:pic>
      <p:sp>
        <p:nvSpPr>
          <p:cNvPr id="8" name="TextBox 7">
            <a:extLst>
              <a:ext uri="{FF2B5EF4-FFF2-40B4-BE49-F238E27FC236}">
                <a16:creationId xmlns:a16="http://schemas.microsoft.com/office/drawing/2014/main" id="{DEDB0703-967C-4EC5-B0BC-DB49EBB35093}"/>
              </a:ext>
            </a:extLst>
          </p:cNvPr>
          <p:cNvSpPr txBox="1"/>
          <p:nvPr/>
        </p:nvSpPr>
        <p:spPr>
          <a:xfrm>
            <a:off x="940377" y="1693718"/>
            <a:ext cx="2441864" cy="1754326"/>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Power Circuit</a:t>
            </a:r>
            <a:br>
              <a:rPr lang="en-US" dirty="0"/>
            </a:br>
            <a:br>
              <a:rPr lang="en-US" dirty="0"/>
            </a:br>
            <a:br>
              <a:rPr lang="en-US" dirty="0"/>
            </a:br>
            <a:endParaRPr lang="en-US" dirty="0"/>
          </a:p>
          <a:p>
            <a:pPr marL="285750" indent="-285750">
              <a:buClr>
                <a:schemeClr val="accent1"/>
              </a:buClr>
              <a:buFont typeface="Arial" panose="020B0604020202020204" pitchFamily="34" charset="0"/>
              <a:buChar char="•"/>
            </a:pPr>
            <a:r>
              <a:rPr lang="en-US" dirty="0"/>
              <a:t>Microcontroller layout</a:t>
            </a:r>
          </a:p>
        </p:txBody>
      </p:sp>
      <p:pic>
        <p:nvPicPr>
          <p:cNvPr id="5" name="Picture 4">
            <a:extLst>
              <a:ext uri="{FF2B5EF4-FFF2-40B4-BE49-F238E27FC236}">
                <a16:creationId xmlns:a16="http://schemas.microsoft.com/office/drawing/2014/main" id="{081917FD-CCC5-4787-8EEA-4A91BA6628BE}"/>
              </a:ext>
            </a:extLst>
          </p:cNvPr>
          <p:cNvPicPr>
            <a:picLocks noChangeAspect="1"/>
          </p:cNvPicPr>
          <p:nvPr/>
        </p:nvPicPr>
        <p:blipFill>
          <a:blip r:embed="rId4"/>
          <a:stretch>
            <a:fillRect/>
          </a:stretch>
        </p:blipFill>
        <p:spPr>
          <a:xfrm>
            <a:off x="3660810" y="1320320"/>
            <a:ext cx="4718725" cy="3352778"/>
          </a:xfrm>
          <a:prstGeom prst="rect">
            <a:avLst/>
          </a:prstGeom>
        </p:spPr>
      </p:pic>
    </p:spTree>
    <p:extLst>
      <p:ext uri="{BB962C8B-B14F-4D97-AF65-F5344CB8AC3E}">
        <p14:creationId xmlns:p14="http://schemas.microsoft.com/office/powerpoint/2010/main" val="13171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ACFF-8D57-4824-89E1-840FF41E3436}"/>
              </a:ext>
            </a:extLst>
          </p:cNvPr>
          <p:cNvSpPr>
            <a:spLocks noGrp="1"/>
          </p:cNvSpPr>
          <p:nvPr>
            <p:ph type="title"/>
          </p:nvPr>
        </p:nvSpPr>
        <p:spPr>
          <a:xfrm>
            <a:off x="893955" y="726278"/>
            <a:ext cx="7486157" cy="585450"/>
          </a:xfrm>
        </p:spPr>
        <p:txBody>
          <a:bodyPr vert="horz" lIns="91440" tIns="45720" rIns="91440" bIns="45720" rtlCol="0" anchor="b">
            <a:normAutofit/>
          </a:bodyPr>
          <a:lstStyle/>
          <a:p>
            <a:pPr defTabSz="914400">
              <a:spcBef>
                <a:spcPct val="0"/>
              </a:spcBef>
            </a:pPr>
            <a:r>
              <a:rPr lang="en-US" b="1" dirty="0"/>
              <a:t>PCB Layout</a:t>
            </a:r>
            <a:endParaRPr lang="en-US" dirty="0"/>
          </a:p>
        </p:txBody>
      </p:sp>
      <p:graphicFrame>
        <p:nvGraphicFramePr>
          <p:cNvPr id="14" name="Table 13">
            <a:extLst>
              <a:ext uri="{FF2B5EF4-FFF2-40B4-BE49-F238E27FC236}">
                <a16:creationId xmlns:a16="http://schemas.microsoft.com/office/drawing/2014/main" id="{9708BA4F-6146-4415-B8B6-13DCD156B2DD}"/>
              </a:ext>
            </a:extLst>
          </p:cNvPr>
          <p:cNvGraphicFramePr>
            <a:graphicFrameLocks noGrp="1"/>
          </p:cNvGraphicFramePr>
          <p:nvPr>
            <p:extLst>
              <p:ext uri="{D42A27DB-BD31-4B8C-83A1-F6EECF244321}">
                <p14:modId xmlns:p14="http://schemas.microsoft.com/office/powerpoint/2010/main" val="4108027436"/>
              </p:ext>
            </p:extLst>
          </p:nvPr>
        </p:nvGraphicFramePr>
        <p:xfrm>
          <a:off x="1238188" y="2118027"/>
          <a:ext cx="2580471" cy="18288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33807">
                  <a:extLst>
                    <a:ext uri="{9D8B030D-6E8A-4147-A177-3AD203B41FA5}">
                      <a16:colId xmlns:a16="http://schemas.microsoft.com/office/drawing/2014/main" val="1671474295"/>
                    </a:ext>
                  </a:extLst>
                </a:gridCol>
                <a:gridCol w="846664">
                  <a:extLst>
                    <a:ext uri="{9D8B030D-6E8A-4147-A177-3AD203B41FA5}">
                      <a16:colId xmlns:a16="http://schemas.microsoft.com/office/drawing/2014/main" val="2860540641"/>
                    </a:ext>
                  </a:extLst>
                </a:gridCol>
              </a:tblGrid>
              <a:tr h="196113">
                <a:tc>
                  <a:txBody>
                    <a:bodyPr/>
                    <a:lstStyle/>
                    <a:p>
                      <a:r>
                        <a:rPr lang="en-US">
                          <a:solidFill>
                            <a:sysClr val="windowText" lastClr="000000"/>
                          </a:solidFill>
                        </a:rPr>
                        <a:t>Indication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solidFill>
                            <a:sysClr val="windowText" lastClr="000000"/>
                          </a:solidFill>
                        </a:rPr>
                        <a:t>Color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101532"/>
                  </a:ext>
                </a:extLst>
              </a:tr>
              <a:tr h="196113">
                <a:tc>
                  <a:txBody>
                    <a:bodyPr/>
                    <a:lstStyle/>
                    <a:p>
                      <a:r>
                        <a:rPr lang="en-US"/>
                        <a:t>Device Outline</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FF05"/>
                    </a:solidFill>
                  </a:tcPr>
                </a:tc>
                <a:extLst>
                  <a:ext uri="{0D108BD9-81ED-4DB2-BD59-A6C34878D82A}">
                    <a16:rowId xmlns:a16="http://schemas.microsoft.com/office/drawing/2014/main" val="142452590"/>
                  </a:ext>
                </a:extLst>
              </a:tr>
              <a:tr h="196113">
                <a:tc>
                  <a:txBody>
                    <a:bodyPr/>
                    <a:lstStyle/>
                    <a:p>
                      <a:r>
                        <a:rPr lang="en-US"/>
                        <a:t>Pin Placement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878470702"/>
                  </a:ext>
                </a:extLst>
              </a:tr>
              <a:tr h="196113">
                <a:tc>
                  <a:txBody>
                    <a:bodyPr/>
                    <a:lstStyle/>
                    <a:p>
                      <a:r>
                        <a:rPr lang="en-US" dirty="0"/>
                        <a:t>PCB Perimeter </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8C058C"/>
                    </a:solidFill>
                  </a:tcPr>
                </a:tc>
                <a:extLst>
                  <a:ext uri="{0D108BD9-81ED-4DB2-BD59-A6C34878D82A}">
                    <a16:rowId xmlns:a16="http://schemas.microsoft.com/office/drawing/2014/main" val="3558767842"/>
                  </a:ext>
                </a:extLst>
              </a:tr>
              <a:tr h="196113">
                <a:tc>
                  <a:txBody>
                    <a:bodyPr/>
                    <a:lstStyle/>
                    <a:p>
                      <a:r>
                        <a:rPr lang="en-US" dirty="0"/>
                        <a:t>Top Layer Traces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596282689"/>
                  </a:ext>
                </a:extLst>
              </a:tr>
              <a:tr h="196113">
                <a:tc>
                  <a:txBody>
                    <a:bodyPr/>
                    <a:lstStyle/>
                    <a:p>
                      <a:r>
                        <a:rPr lang="en-US" dirty="0"/>
                        <a:t>Bottom Layer Traces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3803887120"/>
                  </a:ext>
                </a:extLst>
              </a:tr>
            </a:tbl>
          </a:graphicData>
        </a:graphic>
      </p:graphicFrame>
      <p:pic>
        <p:nvPicPr>
          <p:cNvPr id="6" name="Picture 5">
            <a:extLst>
              <a:ext uri="{FF2B5EF4-FFF2-40B4-BE49-F238E27FC236}">
                <a16:creationId xmlns:a16="http://schemas.microsoft.com/office/drawing/2014/main" id="{2F226144-9A30-47B9-93BA-046D58EF60DC}"/>
              </a:ext>
            </a:extLst>
          </p:cNvPr>
          <p:cNvPicPr>
            <a:picLocks noChangeAspect="1"/>
          </p:cNvPicPr>
          <p:nvPr/>
        </p:nvPicPr>
        <p:blipFill>
          <a:blip r:embed="rId2"/>
          <a:stretch>
            <a:fillRect/>
          </a:stretch>
        </p:blipFill>
        <p:spPr>
          <a:xfrm>
            <a:off x="4175493" y="1368878"/>
            <a:ext cx="4204619" cy="3087819"/>
          </a:xfrm>
          <a:prstGeom prst="rect">
            <a:avLst/>
          </a:prstGeom>
          <a:ln>
            <a:noFill/>
          </a:ln>
          <a:scene3d>
            <a:camera prst="orthographicFront">
              <a:rot lat="0" lon="0" rev="0"/>
            </a:camera>
            <a:lightRig rig="threePt" dir="t"/>
          </a:scene3d>
        </p:spPr>
      </p:pic>
    </p:spTree>
    <p:extLst>
      <p:ext uri="{BB962C8B-B14F-4D97-AF65-F5344CB8AC3E}">
        <p14:creationId xmlns:p14="http://schemas.microsoft.com/office/powerpoint/2010/main" val="56977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 shot of a computer&#10;&#10;Description generated with very high confidence">
            <a:extLst>
              <a:ext uri="{FF2B5EF4-FFF2-40B4-BE49-F238E27FC236}">
                <a16:creationId xmlns:a16="http://schemas.microsoft.com/office/drawing/2014/main" id="{E512AB30-7A4C-4BA4-BA52-EAE25C5ECAFA}"/>
              </a:ext>
            </a:extLst>
          </p:cNvPr>
          <p:cNvPicPr>
            <a:picLocks noChangeAspect="1"/>
          </p:cNvPicPr>
          <p:nvPr/>
        </p:nvPicPr>
        <p:blipFill>
          <a:blip r:embed="rId2"/>
          <a:stretch>
            <a:fillRect/>
          </a:stretch>
        </p:blipFill>
        <p:spPr>
          <a:xfrm>
            <a:off x="839686" y="1637634"/>
            <a:ext cx="3604899" cy="2469356"/>
          </a:xfrm>
          <a:prstGeom prst="roundRect">
            <a:avLst>
              <a:gd name="adj" fmla="val 2259"/>
            </a:avLst>
          </a:prstGeom>
          <a:ln w="82550" cap="sq">
            <a:noFill/>
            <a:miter lim="800000"/>
          </a:ln>
          <a:effectLst/>
        </p:spPr>
      </p:pic>
      <p:sp>
        <p:nvSpPr>
          <p:cNvPr id="2" name="Title 1">
            <a:extLst>
              <a:ext uri="{FF2B5EF4-FFF2-40B4-BE49-F238E27FC236}">
                <a16:creationId xmlns:a16="http://schemas.microsoft.com/office/drawing/2014/main" id="{EB6BC7EB-EC1F-46D4-A58C-A58D0001E41B}"/>
              </a:ext>
            </a:extLst>
          </p:cNvPr>
          <p:cNvSpPr>
            <a:spLocks noGrp="1"/>
          </p:cNvSpPr>
          <p:nvPr>
            <p:ph type="title"/>
          </p:nvPr>
        </p:nvSpPr>
        <p:spPr>
          <a:xfrm>
            <a:off x="897622" y="556547"/>
            <a:ext cx="7474591" cy="745716"/>
          </a:xfrm>
        </p:spPr>
        <p:txBody>
          <a:bodyPr spcFirstLastPara="1" vert="horz" wrap="square" lIns="91440" tIns="45720" rIns="91440" bIns="45720" rtlCol="0" anchor="b" anchorCtr="0">
            <a:normAutofit/>
          </a:bodyPr>
          <a:lstStyle/>
          <a:p>
            <a:pPr defTabSz="914400">
              <a:spcBef>
                <a:spcPct val="0"/>
              </a:spcBef>
            </a:pPr>
            <a:r>
              <a:rPr lang="en-US" b="1" dirty="0"/>
              <a:t>Prototyping</a:t>
            </a:r>
          </a:p>
        </p:txBody>
      </p:sp>
      <p:pic>
        <p:nvPicPr>
          <p:cNvPr id="8" name="Picture 7">
            <a:extLst>
              <a:ext uri="{FF2B5EF4-FFF2-40B4-BE49-F238E27FC236}">
                <a16:creationId xmlns:a16="http://schemas.microsoft.com/office/drawing/2014/main" id="{C43611E2-8747-4DF2-B71C-6167E3D1DAAE}"/>
              </a:ext>
            </a:extLst>
          </p:cNvPr>
          <p:cNvPicPr>
            <a:picLocks noChangeAspect="1"/>
          </p:cNvPicPr>
          <p:nvPr/>
        </p:nvPicPr>
        <p:blipFill>
          <a:blip r:embed="rId3"/>
          <a:stretch>
            <a:fillRect/>
          </a:stretch>
        </p:blipFill>
        <p:spPr>
          <a:xfrm rot="16200000">
            <a:off x="5973776" y="403009"/>
            <a:ext cx="1440745" cy="3766654"/>
          </a:xfrm>
          <a:prstGeom prst="roundRect">
            <a:avLst>
              <a:gd name="adj" fmla="val 5301"/>
            </a:avLst>
          </a:prstGeom>
          <a:ln w="82550" cap="sq">
            <a:noFill/>
            <a:miter lim="800000"/>
          </a:ln>
          <a:effectLst/>
        </p:spPr>
      </p:pic>
      <p:sp>
        <p:nvSpPr>
          <p:cNvPr id="9" name="Oval 8">
            <a:extLst>
              <a:ext uri="{FF2B5EF4-FFF2-40B4-BE49-F238E27FC236}">
                <a16:creationId xmlns:a16="http://schemas.microsoft.com/office/drawing/2014/main" id="{CA1A802A-805B-46D5-A87F-1681770F6C92}"/>
              </a:ext>
            </a:extLst>
          </p:cNvPr>
          <p:cNvSpPr/>
          <p:nvPr/>
        </p:nvSpPr>
        <p:spPr>
          <a:xfrm rot="2270014">
            <a:off x="5049582" y="1829641"/>
            <a:ext cx="209550" cy="171450"/>
          </a:xfrm>
          <a:prstGeom prst="ellipse">
            <a:avLst/>
          </a:prstGeom>
          <a:noFill/>
          <a:ln>
            <a:solidFill>
              <a:srgbClr val="1DB4ED"/>
            </a:solidFill>
          </a:ln>
          <a:effectLst/>
          <a:scene3d>
            <a:camera prst="orthographicFront"/>
            <a:lightRig rig="threePt" dir="t"/>
          </a:scene3d>
          <a:sp3d prstMaterial="matte"/>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ABDE9B48-6C02-4EB7-B6C5-61D6E90A922E}"/>
              </a:ext>
            </a:extLst>
          </p:cNvPr>
          <p:cNvSpPr/>
          <p:nvPr/>
        </p:nvSpPr>
        <p:spPr>
          <a:xfrm>
            <a:off x="4878132" y="1615748"/>
            <a:ext cx="111125" cy="79375"/>
          </a:xfrm>
          <a:prstGeom prst="ellipse">
            <a:avLst/>
          </a:prstGeom>
          <a:noFill/>
          <a:ln>
            <a:solidFill>
              <a:srgbClr val="1DB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9728DF-C768-4607-B46E-EFB66EA3121E}"/>
              </a:ext>
            </a:extLst>
          </p:cNvPr>
          <p:cNvSpPr/>
          <p:nvPr/>
        </p:nvSpPr>
        <p:spPr>
          <a:xfrm rot="21035092">
            <a:off x="5386045" y="2543267"/>
            <a:ext cx="225425" cy="269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CFCCC5D-36C1-4B5A-9272-D5CB25394017}"/>
              </a:ext>
            </a:extLst>
          </p:cNvPr>
          <p:cNvSpPr/>
          <p:nvPr/>
        </p:nvSpPr>
        <p:spPr>
          <a:xfrm>
            <a:off x="6784720" y="1565962"/>
            <a:ext cx="153987" cy="150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4A30E2-FAE1-4782-BFFB-455B207D52CD}"/>
              </a:ext>
            </a:extLst>
          </p:cNvPr>
          <p:cNvSpPr/>
          <p:nvPr/>
        </p:nvSpPr>
        <p:spPr>
          <a:xfrm>
            <a:off x="7940420" y="1695123"/>
            <a:ext cx="142875" cy="134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0D9370-39A5-4DD7-B652-06CF613D79F9}"/>
              </a:ext>
            </a:extLst>
          </p:cNvPr>
          <p:cNvSpPr/>
          <p:nvPr/>
        </p:nvSpPr>
        <p:spPr>
          <a:xfrm>
            <a:off x="5981120" y="1615748"/>
            <a:ext cx="236537" cy="1730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C0C1CBB-D1F0-4865-AC50-7F74BCB049E6}"/>
              </a:ext>
            </a:extLst>
          </p:cNvPr>
          <p:cNvSpPr/>
          <p:nvPr/>
        </p:nvSpPr>
        <p:spPr>
          <a:xfrm>
            <a:off x="5346445" y="2442836"/>
            <a:ext cx="109537" cy="1004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5C0CED-1F76-409D-90B8-792A116ECC2F}"/>
              </a:ext>
            </a:extLst>
          </p:cNvPr>
          <p:cNvSpPr/>
          <p:nvPr/>
        </p:nvSpPr>
        <p:spPr>
          <a:xfrm>
            <a:off x="7006601" y="1588759"/>
            <a:ext cx="142875" cy="13335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1F77016-E53A-4044-9CF4-46109188597D}"/>
              </a:ext>
            </a:extLst>
          </p:cNvPr>
          <p:cNvSpPr/>
          <p:nvPr/>
        </p:nvSpPr>
        <p:spPr>
          <a:xfrm>
            <a:off x="5025300" y="1639780"/>
            <a:ext cx="122238" cy="1714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5B7FE30-C1A9-4245-8757-24536C68CD7D}"/>
              </a:ext>
            </a:extLst>
          </p:cNvPr>
          <p:cNvSpPr/>
          <p:nvPr/>
        </p:nvSpPr>
        <p:spPr>
          <a:xfrm rot="3029627">
            <a:off x="5968745" y="2583946"/>
            <a:ext cx="282575" cy="17303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9" name="Oval 18">
            <a:extLst>
              <a:ext uri="{FF2B5EF4-FFF2-40B4-BE49-F238E27FC236}">
                <a16:creationId xmlns:a16="http://schemas.microsoft.com/office/drawing/2014/main" id="{6E8AA91A-745C-4143-AE3C-C39B3FE9F54D}"/>
              </a:ext>
            </a:extLst>
          </p:cNvPr>
          <p:cNvSpPr/>
          <p:nvPr/>
        </p:nvSpPr>
        <p:spPr>
          <a:xfrm>
            <a:off x="6810120" y="2693661"/>
            <a:ext cx="196481" cy="2698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graphicFrame>
        <p:nvGraphicFramePr>
          <p:cNvPr id="20" name="Table 19">
            <a:extLst>
              <a:ext uri="{FF2B5EF4-FFF2-40B4-BE49-F238E27FC236}">
                <a16:creationId xmlns:a16="http://schemas.microsoft.com/office/drawing/2014/main" id="{E192D12E-1652-4796-8BF6-CF46B72C484D}"/>
              </a:ext>
            </a:extLst>
          </p:cNvPr>
          <p:cNvGraphicFramePr>
            <a:graphicFrameLocks noGrp="1"/>
          </p:cNvGraphicFramePr>
          <p:nvPr>
            <p:extLst>
              <p:ext uri="{D42A27DB-BD31-4B8C-83A1-F6EECF244321}">
                <p14:modId xmlns:p14="http://schemas.microsoft.com/office/powerpoint/2010/main" val="3574449696"/>
              </p:ext>
            </p:extLst>
          </p:nvPr>
        </p:nvGraphicFramePr>
        <p:xfrm>
          <a:off x="4699417" y="3315587"/>
          <a:ext cx="4221405" cy="6096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04914">
                  <a:extLst>
                    <a:ext uri="{9D8B030D-6E8A-4147-A177-3AD203B41FA5}">
                      <a16:colId xmlns:a16="http://schemas.microsoft.com/office/drawing/2014/main" val="2009952947"/>
                    </a:ext>
                  </a:extLst>
                </a:gridCol>
                <a:gridCol w="1030233">
                  <a:extLst>
                    <a:ext uri="{9D8B030D-6E8A-4147-A177-3AD203B41FA5}">
                      <a16:colId xmlns:a16="http://schemas.microsoft.com/office/drawing/2014/main" val="1849272584"/>
                    </a:ext>
                  </a:extLst>
                </a:gridCol>
                <a:gridCol w="715947">
                  <a:extLst>
                    <a:ext uri="{9D8B030D-6E8A-4147-A177-3AD203B41FA5}">
                      <a16:colId xmlns:a16="http://schemas.microsoft.com/office/drawing/2014/main" val="2046435482"/>
                    </a:ext>
                  </a:extLst>
                </a:gridCol>
                <a:gridCol w="869183">
                  <a:extLst>
                    <a:ext uri="{9D8B030D-6E8A-4147-A177-3AD203B41FA5}">
                      <a16:colId xmlns:a16="http://schemas.microsoft.com/office/drawing/2014/main" val="996157682"/>
                    </a:ext>
                  </a:extLst>
                </a:gridCol>
                <a:gridCol w="901128">
                  <a:extLst>
                    <a:ext uri="{9D8B030D-6E8A-4147-A177-3AD203B41FA5}">
                      <a16:colId xmlns:a16="http://schemas.microsoft.com/office/drawing/2014/main" val="21021736"/>
                    </a:ext>
                  </a:extLst>
                </a:gridCol>
              </a:tblGrid>
              <a:tr h="283089">
                <a:tc>
                  <a:txBody>
                    <a:bodyPr/>
                    <a:lstStyle/>
                    <a:p>
                      <a:r>
                        <a:rPr lang="en-US" b="1" dirty="0">
                          <a:solidFill>
                            <a:schemeClr val="tx1"/>
                          </a:solidFill>
                        </a:rPr>
                        <a:t>Device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Raspberry 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ISP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Servo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Power Jack</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148711"/>
                  </a:ext>
                </a:extLst>
              </a:tr>
              <a:tr h="283089">
                <a:tc>
                  <a:txBody>
                    <a:bodyPr/>
                    <a:lstStyle/>
                    <a:p>
                      <a:r>
                        <a:rPr lang="en-US" b="1" dirty="0">
                          <a:solidFill>
                            <a:schemeClr val="tx1"/>
                          </a:solidFill>
                        </a:rPr>
                        <a:t>Color</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0000"/>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lgn="ctr"/>
                      <a:endParaRPr lang="en-US"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DB4ED"/>
                    </a:solidFill>
                  </a:tcPr>
                </a:tc>
                <a:extLst>
                  <a:ext uri="{0D108BD9-81ED-4DB2-BD59-A6C34878D82A}">
                    <a16:rowId xmlns:a16="http://schemas.microsoft.com/office/drawing/2014/main" val="3418189406"/>
                  </a:ext>
                </a:extLst>
              </a:tr>
            </a:tbl>
          </a:graphicData>
        </a:graphic>
      </p:graphicFrame>
    </p:spTree>
    <p:extLst>
      <p:ext uri="{BB962C8B-B14F-4D97-AF65-F5344CB8AC3E}">
        <p14:creationId xmlns:p14="http://schemas.microsoft.com/office/powerpoint/2010/main" val="271157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65B6-71C3-4D21-BCAF-F9E9A1D4A27A}"/>
              </a:ext>
            </a:extLst>
          </p:cNvPr>
          <p:cNvSpPr>
            <a:spLocks noGrp="1"/>
          </p:cNvSpPr>
          <p:nvPr>
            <p:ph type="title"/>
          </p:nvPr>
        </p:nvSpPr>
        <p:spPr/>
        <p:txBody>
          <a:bodyPr>
            <a:normAutofit/>
          </a:bodyPr>
          <a:lstStyle/>
          <a:p>
            <a:r>
              <a:rPr lang="en-US" sz="5500" b="1" dirty="0"/>
              <a:t>SOFTWARE</a:t>
            </a:r>
          </a:p>
        </p:txBody>
      </p:sp>
    </p:spTree>
    <p:extLst>
      <p:ext uri="{BB962C8B-B14F-4D97-AF65-F5344CB8AC3E}">
        <p14:creationId xmlns:p14="http://schemas.microsoft.com/office/powerpoint/2010/main" val="541652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ACFF-8D57-4824-89E1-840FF41E3436}"/>
              </a:ext>
            </a:extLst>
          </p:cNvPr>
          <p:cNvSpPr>
            <a:spLocks noGrp="1"/>
          </p:cNvSpPr>
          <p:nvPr>
            <p:ph type="title"/>
          </p:nvPr>
        </p:nvSpPr>
        <p:spPr>
          <a:xfrm>
            <a:off x="897622" y="726279"/>
            <a:ext cx="7470396" cy="574016"/>
          </a:xfrm>
        </p:spPr>
        <p:txBody>
          <a:bodyPr spcFirstLastPara="1" vert="horz" wrap="square" lIns="91440" tIns="45720" rIns="91440" bIns="45720" rtlCol="0" anchor="b" anchorCtr="0">
            <a:normAutofit/>
          </a:bodyPr>
          <a:lstStyle/>
          <a:p>
            <a:pPr defTabSz="914400">
              <a:spcBef>
                <a:spcPct val="0"/>
              </a:spcBef>
            </a:pPr>
            <a:r>
              <a:rPr lang="en-US" b="1" dirty="0"/>
              <a:t>Software Flowchart</a:t>
            </a:r>
            <a:endParaRPr lang="en-US" dirty="0"/>
          </a:p>
        </p:txBody>
      </p:sp>
      <p:pic>
        <p:nvPicPr>
          <p:cNvPr id="14" name="Picture 14" descr="A close up of a logo&#10;&#10;Description generated with very high confidence">
            <a:extLst>
              <a:ext uri="{FF2B5EF4-FFF2-40B4-BE49-F238E27FC236}">
                <a16:creationId xmlns:a16="http://schemas.microsoft.com/office/drawing/2014/main" id="{9B0E179B-2563-4696-B25C-56A38C9F7B8F}"/>
              </a:ext>
            </a:extLst>
          </p:cNvPr>
          <p:cNvPicPr>
            <a:picLocks noChangeAspect="1"/>
          </p:cNvPicPr>
          <p:nvPr/>
        </p:nvPicPr>
        <p:blipFill rotWithShape="1">
          <a:blip r:embed="rId2"/>
          <a:srcRect r="-1629" b="35652"/>
          <a:stretch/>
        </p:blipFill>
        <p:spPr>
          <a:xfrm>
            <a:off x="1369800" y="1329889"/>
            <a:ext cx="6404400" cy="3640473"/>
          </a:xfrm>
          <a:prstGeom prst="rect">
            <a:avLst/>
          </a:prstGeom>
        </p:spPr>
      </p:pic>
    </p:spTree>
    <p:extLst>
      <p:ext uri="{BB962C8B-B14F-4D97-AF65-F5344CB8AC3E}">
        <p14:creationId xmlns:p14="http://schemas.microsoft.com/office/powerpoint/2010/main" val="247743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C3044B-74A7-437D-8515-0C3A2B18EC4F}"/>
              </a:ext>
            </a:extLst>
          </p:cNvPr>
          <p:cNvSpPr txBox="1"/>
          <p:nvPr/>
        </p:nvSpPr>
        <p:spPr>
          <a:xfrm>
            <a:off x="595858" y="1560850"/>
            <a:ext cx="2106119"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 name="Title 1">
            <a:extLst>
              <a:ext uri="{FF2B5EF4-FFF2-40B4-BE49-F238E27FC236}">
                <a16:creationId xmlns:a16="http://schemas.microsoft.com/office/drawing/2014/main" id="{7077BEE5-EE88-4CFE-91E3-A271F4884CB3}"/>
              </a:ext>
            </a:extLst>
          </p:cNvPr>
          <p:cNvSpPr>
            <a:spLocks noGrp="1"/>
          </p:cNvSpPr>
          <p:nvPr>
            <p:ph type="title"/>
          </p:nvPr>
        </p:nvSpPr>
        <p:spPr>
          <a:xfrm>
            <a:off x="893427" y="463887"/>
            <a:ext cx="7478785" cy="840601"/>
          </a:xfrm>
        </p:spPr>
        <p:txBody>
          <a:bodyPr spcFirstLastPara="1" vert="horz" wrap="square" lIns="91440" tIns="45720" rIns="91440" bIns="45720" rtlCol="0" anchor="b" anchorCtr="0">
            <a:normAutofit/>
          </a:bodyPr>
          <a:lstStyle/>
          <a:p>
            <a:pPr algn="l" defTabSz="914400">
              <a:spcBef>
                <a:spcPct val="0"/>
              </a:spcBef>
            </a:pPr>
            <a:r>
              <a:rPr lang="en-US" b="1" dirty="0"/>
              <a:t>Class</a:t>
            </a:r>
            <a:r>
              <a:rPr lang="en-US" sz="2400" b="1" dirty="0"/>
              <a:t> </a:t>
            </a:r>
            <a:r>
              <a:rPr lang="en-US" b="1" dirty="0"/>
              <a:t>Diagram</a:t>
            </a:r>
            <a:r>
              <a:rPr lang="en-US" sz="2400" dirty="0"/>
              <a:t> </a:t>
            </a:r>
          </a:p>
        </p:txBody>
      </p:sp>
      <p:sp>
        <p:nvSpPr>
          <p:cNvPr id="4" name="TextBox 3">
            <a:extLst>
              <a:ext uri="{FF2B5EF4-FFF2-40B4-BE49-F238E27FC236}">
                <a16:creationId xmlns:a16="http://schemas.microsoft.com/office/drawing/2014/main" id="{FA7B19DA-1C19-436D-A43C-F7A26FA50F7E}"/>
              </a:ext>
            </a:extLst>
          </p:cNvPr>
          <p:cNvSpPr txBox="1"/>
          <p:nvPr/>
        </p:nvSpPr>
        <p:spPr>
          <a:xfrm>
            <a:off x="978221" y="1560850"/>
            <a:ext cx="2920484" cy="21126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chemeClr val="accent1"/>
              </a:buClr>
              <a:buFont typeface="Arial" panose="020B0604020202020204" pitchFamily="34" charset="0"/>
              <a:buChar char="•"/>
            </a:pPr>
            <a:r>
              <a:rPr lang="en-US" sz="1400" dirty="0"/>
              <a:t>3 main classes</a:t>
            </a:r>
            <a:endParaRPr lang="en-US" sz="1400" dirty="0">
              <a:cs typeface="Calibri"/>
            </a:endParaRPr>
          </a:p>
          <a:p>
            <a:pPr marL="742950" lvl="1" indent="-228600" defTabSz="914400">
              <a:lnSpc>
                <a:spcPct val="120000"/>
              </a:lnSpc>
              <a:spcAft>
                <a:spcPts val="600"/>
              </a:spcAft>
              <a:buClr>
                <a:schemeClr val="accent1"/>
              </a:buClr>
              <a:buFont typeface="Arial" panose="020B0604020202020204" pitchFamily="34" charset="0"/>
              <a:buChar char="•"/>
            </a:pPr>
            <a:r>
              <a:rPr lang="en-US" sz="1400" dirty="0"/>
              <a:t>Midpoints</a:t>
            </a:r>
            <a:endParaRPr lang="en-US" sz="1400" dirty="0">
              <a:cs typeface="Calibri"/>
            </a:endParaRPr>
          </a:p>
          <a:p>
            <a:pPr marL="742950" lvl="1" indent="-228600" defTabSz="914400">
              <a:lnSpc>
                <a:spcPct val="120000"/>
              </a:lnSpc>
              <a:spcAft>
                <a:spcPts val="600"/>
              </a:spcAft>
              <a:buClr>
                <a:schemeClr val="accent1"/>
              </a:buClr>
              <a:buFont typeface="Arial" panose="020B0604020202020204" pitchFamily="34" charset="0"/>
              <a:buChar char="•"/>
            </a:pPr>
            <a:r>
              <a:rPr lang="en-US" sz="1400" dirty="0"/>
              <a:t>Locations</a:t>
            </a:r>
            <a:r>
              <a:rPr lang="en-US" sz="1400" dirty="0">
                <a:cs typeface="Calibri"/>
              </a:rPr>
              <a:t> </a:t>
            </a:r>
          </a:p>
          <a:p>
            <a:pPr marL="742950" lvl="1" indent="-228600" defTabSz="914400">
              <a:lnSpc>
                <a:spcPct val="120000"/>
              </a:lnSpc>
              <a:spcAft>
                <a:spcPts val="600"/>
              </a:spcAft>
              <a:buClr>
                <a:schemeClr val="accent1"/>
              </a:buClr>
              <a:buFont typeface="Arial" panose="020B0604020202020204" pitchFamily="34" charset="0"/>
              <a:buChar char="•"/>
            </a:pPr>
            <a:r>
              <a:rPr lang="en-US" sz="1400" dirty="0"/>
              <a:t>Sensors </a:t>
            </a:r>
            <a:r>
              <a:rPr lang="en-US" sz="1200" dirty="0"/>
              <a:t> </a:t>
            </a:r>
            <a:r>
              <a:rPr lang="en-US" sz="1200" dirty="0">
                <a:cs typeface="Calibri"/>
              </a:rPr>
              <a:t> </a:t>
            </a:r>
          </a:p>
          <a:p>
            <a:pPr indent="-228600" defTabSz="914400">
              <a:lnSpc>
                <a:spcPct val="120000"/>
              </a:lnSpc>
              <a:spcAft>
                <a:spcPts val="600"/>
              </a:spcAft>
              <a:buClr>
                <a:schemeClr val="tx1"/>
              </a:buClr>
              <a:buFont typeface="Arial" panose="020B0604020202020204" pitchFamily="34" charset="0"/>
              <a:buChar char="•"/>
            </a:pPr>
            <a:endParaRPr lang="en-US" sz="1200" cap="all" dirty="0"/>
          </a:p>
        </p:txBody>
      </p:sp>
      <p:pic>
        <p:nvPicPr>
          <p:cNvPr id="5" name="Picture 5" descr="A screenshot of a cell phone&#10;&#10;Description generated with very high confidence">
            <a:extLst>
              <a:ext uri="{FF2B5EF4-FFF2-40B4-BE49-F238E27FC236}">
                <a16:creationId xmlns:a16="http://schemas.microsoft.com/office/drawing/2014/main" id="{5A442F11-B7ED-4742-BA48-A6FCD4CF0246}"/>
              </a:ext>
            </a:extLst>
          </p:cNvPr>
          <p:cNvPicPr>
            <a:picLocks noChangeAspect="1"/>
          </p:cNvPicPr>
          <p:nvPr/>
        </p:nvPicPr>
        <p:blipFill>
          <a:blip r:embed="rId2"/>
          <a:stretch>
            <a:fillRect/>
          </a:stretch>
        </p:blipFill>
        <p:spPr>
          <a:xfrm>
            <a:off x="4191596" y="1371223"/>
            <a:ext cx="4261245" cy="3320811"/>
          </a:xfrm>
          <a:prstGeom prst="rect">
            <a:avLst/>
          </a:prstGeom>
        </p:spPr>
      </p:pic>
    </p:spTree>
    <p:extLst>
      <p:ext uri="{BB962C8B-B14F-4D97-AF65-F5344CB8AC3E}">
        <p14:creationId xmlns:p14="http://schemas.microsoft.com/office/powerpoint/2010/main" val="275875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AEDA-411A-4880-8764-6D0730177D31}"/>
              </a:ext>
            </a:extLst>
          </p:cNvPr>
          <p:cNvSpPr>
            <a:spLocks noGrp="1"/>
          </p:cNvSpPr>
          <p:nvPr>
            <p:ph type="title"/>
          </p:nvPr>
        </p:nvSpPr>
        <p:spPr>
          <a:xfrm>
            <a:off x="898814" y="512734"/>
            <a:ext cx="7481453" cy="806912"/>
          </a:xfrm>
        </p:spPr>
        <p:txBody>
          <a:bodyPr spcFirstLastPara="1" vert="horz" wrap="square" lIns="91440" tIns="45720" rIns="91440" bIns="45720" rtlCol="0" anchor="b" anchorCtr="0">
            <a:normAutofit/>
          </a:bodyPr>
          <a:lstStyle/>
          <a:p>
            <a:pPr defTabSz="914400">
              <a:spcBef>
                <a:spcPct val="0"/>
              </a:spcBef>
            </a:pPr>
            <a:r>
              <a:rPr lang="en-US" b="1" dirty="0"/>
              <a:t>Use Case Diagram</a:t>
            </a:r>
            <a:endParaRPr lang="en-US" b="1" dirty="0">
              <a:cs typeface="Calibri Light"/>
            </a:endParaRPr>
          </a:p>
        </p:txBody>
      </p:sp>
      <p:pic>
        <p:nvPicPr>
          <p:cNvPr id="3" name="Picture 4" descr="A screenshot of a cell phone&#10;&#10;Description generated with high confidence">
            <a:extLst>
              <a:ext uri="{FF2B5EF4-FFF2-40B4-BE49-F238E27FC236}">
                <a16:creationId xmlns:a16="http://schemas.microsoft.com/office/drawing/2014/main" id="{D6702228-D37F-4FB2-AD89-B493AE2773F3}"/>
              </a:ext>
            </a:extLst>
          </p:cNvPr>
          <p:cNvPicPr>
            <a:picLocks noChangeAspect="1"/>
          </p:cNvPicPr>
          <p:nvPr/>
        </p:nvPicPr>
        <p:blipFill>
          <a:blip r:embed="rId2"/>
          <a:stretch>
            <a:fillRect/>
          </a:stretch>
        </p:blipFill>
        <p:spPr>
          <a:xfrm>
            <a:off x="1968103" y="1473086"/>
            <a:ext cx="4877396" cy="3045648"/>
          </a:xfrm>
          <a:prstGeom prst="rect">
            <a:avLst/>
          </a:prstGeom>
        </p:spPr>
      </p:pic>
    </p:spTree>
    <p:extLst>
      <p:ext uri="{BB962C8B-B14F-4D97-AF65-F5344CB8AC3E}">
        <p14:creationId xmlns:p14="http://schemas.microsoft.com/office/powerpoint/2010/main" val="355359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D184-F4EF-47BB-BA8C-743238BD4316}"/>
              </a:ext>
            </a:extLst>
          </p:cNvPr>
          <p:cNvSpPr>
            <a:spLocks noGrp="1"/>
          </p:cNvSpPr>
          <p:nvPr>
            <p:ph type="title"/>
          </p:nvPr>
        </p:nvSpPr>
        <p:spPr>
          <a:xfrm>
            <a:off x="889233" y="463887"/>
            <a:ext cx="7474591" cy="853185"/>
          </a:xfrm>
        </p:spPr>
        <p:txBody>
          <a:bodyPr vert="horz" lIns="91440" tIns="45720" rIns="91440" bIns="45720" rtlCol="0" anchor="b">
            <a:normAutofit/>
          </a:bodyPr>
          <a:lstStyle/>
          <a:p>
            <a:pPr defTabSz="914400">
              <a:spcBef>
                <a:spcPct val="0"/>
              </a:spcBef>
            </a:pPr>
            <a:r>
              <a:rPr lang="en-US" sz="3600" b="1" dirty="0"/>
              <a:t>AIV Motivation</a:t>
            </a:r>
            <a:r>
              <a:rPr lang="en-US" sz="3600" dirty="0"/>
              <a:t> </a:t>
            </a:r>
          </a:p>
        </p:txBody>
      </p:sp>
      <p:graphicFrame>
        <p:nvGraphicFramePr>
          <p:cNvPr id="30" name="TextBox 2">
            <a:extLst>
              <a:ext uri="{FF2B5EF4-FFF2-40B4-BE49-F238E27FC236}">
                <a16:creationId xmlns:a16="http://schemas.microsoft.com/office/drawing/2014/main" id="{8DDBCC04-3551-4156-87E3-3C1706A09534}"/>
              </a:ext>
            </a:extLst>
          </p:cNvPr>
          <p:cNvGraphicFramePr/>
          <p:nvPr>
            <p:extLst>
              <p:ext uri="{D42A27DB-BD31-4B8C-83A1-F6EECF244321}">
                <p14:modId xmlns:p14="http://schemas.microsoft.com/office/powerpoint/2010/main" val="2711080790"/>
              </p:ext>
            </p:extLst>
          </p:nvPr>
        </p:nvGraphicFramePr>
        <p:xfrm>
          <a:off x="685800" y="1899356"/>
          <a:ext cx="7772400" cy="22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6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DB5B-C6A3-4325-BD30-12504B0B8B81}"/>
              </a:ext>
            </a:extLst>
          </p:cNvPr>
          <p:cNvSpPr>
            <a:spLocks noGrp="1"/>
          </p:cNvSpPr>
          <p:nvPr>
            <p:ph type="title"/>
          </p:nvPr>
        </p:nvSpPr>
        <p:spPr>
          <a:xfrm>
            <a:off x="901816" y="462731"/>
            <a:ext cx="7466201" cy="831300"/>
          </a:xfrm>
        </p:spPr>
        <p:txBody>
          <a:bodyPr/>
          <a:lstStyle/>
          <a:p>
            <a:r>
              <a:rPr lang="en-US" b="1" dirty="0">
                <a:cs typeface="Calibri Light"/>
              </a:rPr>
              <a:t>Localization</a:t>
            </a:r>
            <a:endParaRPr lang="en-US" dirty="0">
              <a:cs typeface="Calibri Light"/>
            </a:endParaRPr>
          </a:p>
        </p:txBody>
      </p:sp>
      <p:sp>
        <p:nvSpPr>
          <p:cNvPr id="3" name="Text Placeholder 2">
            <a:extLst>
              <a:ext uri="{FF2B5EF4-FFF2-40B4-BE49-F238E27FC236}">
                <a16:creationId xmlns:a16="http://schemas.microsoft.com/office/drawing/2014/main" id="{E3A72AD9-2025-48E9-AFEC-72595316E196}"/>
              </a:ext>
            </a:extLst>
          </p:cNvPr>
          <p:cNvSpPr>
            <a:spLocks noGrp="1"/>
          </p:cNvSpPr>
          <p:nvPr>
            <p:ph type="body" idx="1"/>
          </p:nvPr>
        </p:nvSpPr>
        <p:spPr>
          <a:xfrm>
            <a:off x="901816" y="1294031"/>
            <a:ext cx="4418838" cy="3285194"/>
          </a:xfrm>
        </p:spPr>
        <p:txBody>
          <a:bodyPr spcFirstLastPara="1" vert="horz" wrap="square" lIns="91425" tIns="91425" rIns="91425" bIns="91425" rtlCol="0" anchor="ctr" anchorCtr="0">
            <a:normAutofit/>
          </a:bodyPr>
          <a:lstStyle/>
          <a:p>
            <a:pPr>
              <a:lnSpc>
                <a:spcPct val="150000"/>
              </a:lnSpc>
            </a:pPr>
            <a:r>
              <a:rPr lang="en-US" dirty="0">
                <a:cs typeface="Calibri"/>
              </a:rPr>
              <a:t>Proximity sensors  </a:t>
            </a:r>
          </a:p>
          <a:p>
            <a:pPr>
              <a:lnSpc>
                <a:spcPct val="150000"/>
              </a:lnSpc>
            </a:pPr>
            <a:r>
              <a:rPr lang="en-US" dirty="0">
                <a:cs typeface="Calibri"/>
              </a:rPr>
              <a:t>Node.js</a:t>
            </a:r>
          </a:p>
          <a:p>
            <a:pPr>
              <a:lnSpc>
                <a:spcPct val="150000"/>
              </a:lnSpc>
            </a:pPr>
            <a:r>
              <a:rPr lang="en-US" dirty="0">
                <a:cs typeface="Calibri"/>
              </a:rPr>
              <a:t>Calculates the distance using RSSI (Received Signal Strength Indicator) and measured power</a:t>
            </a:r>
          </a:p>
          <a:p>
            <a:pPr>
              <a:lnSpc>
                <a:spcPct val="150000"/>
              </a:lnSpc>
            </a:pPr>
            <a:r>
              <a:rPr lang="en-US" dirty="0"/>
              <a:t>JSON (JavaScript Object Notation)</a:t>
            </a:r>
            <a:endParaRPr lang="en-US" dirty="0">
              <a:cs typeface="Calibri"/>
            </a:endParaRPr>
          </a:p>
          <a:p>
            <a:pPr>
              <a:lnSpc>
                <a:spcPct val="150000"/>
              </a:lnSpc>
            </a:pPr>
            <a:r>
              <a:rPr lang="en-US" dirty="0">
                <a:cs typeface="Calibri"/>
              </a:rPr>
              <a:t>The distance of the sensors is updated each iteration of the AIV's path where the three nearest ones are used to determine the AIV's position on the map.   </a:t>
            </a:r>
          </a:p>
        </p:txBody>
      </p:sp>
      <p:pic>
        <p:nvPicPr>
          <p:cNvPr id="7" name="Picture 7" descr="A picture containing ground, wall, building, next&#10;&#10;Description generated with very high confidence">
            <a:extLst>
              <a:ext uri="{FF2B5EF4-FFF2-40B4-BE49-F238E27FC236}">
                <a16:creationId xmlns:a16="http://schemas.microsoft.com/office/drawing/2014/main" id="{0B47DDD8-FEFA-4FE3-9935-4F7A5340C3BB}"/>
              </a:ext>
            </a:extLst>
          </p:cNvPr>
          <p:cNvPicPr>
            <a:picLocks noChangeAspect="1"/>
          </p:cNvPicPr>
          <p:nvPr/>
        </p:nvPicPr>
        <p:blipFill>
          <a:blip r:embed="rId2"/>
          <a:stretch>
            <a:fillRect/>
          </a:stretch>
        </p:blipFill>
        <p:spPr>
          <a:xfrm>
            <a:off x="5689531" y="1636540"/>
            <a:ext cx="2743200" cy="2531370"/>
          </a:xfrm>
          <a:prstGeom prst="rect">
            <a:avLst/>
          </a:prstGeom>
        </p:spPr>
      </p:pic>
    </p:spTree>
    <p:extLst>
      <p:ext uri="{BB962C8B-B14F-4D97-AF65-F5344CB8AC3E}">
        <p14:creationId xmlns:p14="http://schemas.microsoft.com/office/powerpoint/2010/main" val="57497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85039" y="480624"/>
            <a:ext cx="7470396" cy="827106"/>
          </a:xfrm>
          <a:prstGeom prst="rect">
            <a:avLst/>
          </a:prstGeom>
        </p:spPr>
        <p:txBody>
          <a:bodyPr spcFirstLastPara="1" vert="horz" lIns="91440" tIns="45720" rIns="91440" bIns="45720" rtlCol="0" anchor="b" anchorCtr="0">
            <a:normAutofit/>
          </a:bodyPr>
          <a:lstStyle/>
          <a:p>
            <a:pPr defTabSz="914400">
              <a:spcBef>
                <a:spcPct val="0"/>
              </a:spcBef>
            </a:pPr>
            <a:r>
              <a:rPr lang="en-US" sz="3600" b="1" dirty="0"/>
              <a:t>Obstacle  Avoidance</a:t>
            </a:r>
            <a:r>
              <a:rPr lang="en-US" sz="3600" dirty="0"/>
              <a:t>​</a:t>
            </a:r>
          </a:p>
        </p:txBody>
      </p:sp>
      <p:sp>
        <p:nvSpPr>
          <p:cNvPr id="193" name="Shape 193"/>
          <p:cNvSpPr txBox="1">
            <a:spLocks noGrp="1"/>
          </p:cNvSpPr>
          <p:nvPr>
            <p:ph type="body" idx="1"/>
          </p:nvPr>
        </p:nvSpPr>
        <p:spPr>
          <a:xfrm>
            <a:off x="931178" y="1307729"/>
            <a:ext cx="3670183" cy="865020"/>
          </a:xfrm>
          <a:prstGeom prst="rect">
            <a:avLst/>
          </a:prstGeom>
        </p:spPr>
        <p:txBody>
          <a:bodyPr spcFirstLastPara="1" vert="horz" lIns="91440" tIns="45720" rIns="91440" bIns="45720" rtlCol="0" anchorCtr="0">
            <a:normAutofit/>
          </a:bodyPr>
          <a:lstStyle/>
          <a:p>
            <a:pPr marL="584200" lvl="0" indent="-228600" defTabSz="914400">
              <a:spcBef>
                <a:spcPts val="0"/>
              </a:spcBef>
              <a:spcAft>
                <a:spcPts val="0"/>
              </a:spcAft>
              <a:buSzPts val="1800"/>
              <a:buFont typeface="Arial" panose="020B0604020202020204" pitchFamily="34" charset="0"/>
              <a:buChar char="•"/>
            </a:pPr>
            <a:r>
              <a:rPr lang="en-US" sz="1200" dirty="0"/>
              <a:t>LIDAR​</a:t>
            </a:r>
            <a:endParaRPr lang="en-US" sz="1200" dirty="0">
              <a:cs typeface="Calibri"/>
            </a:endParaRPr>
          </a:p>
          <a:p>
            <a:pPr marL="584200" lvl="0" indent="-228600" defTabSz="914400">
              <a:spcBef>
                <a:spcPts val="0"/>
              </a:spcBef>
              <a:spcAft>
                <a:spcPts val="0"/>
              </a:spcAft>
              <a:buSzPts val="1800"/>
              <a:buFont typeface="Arial" panose="020B0604020202020204" pitchFamily="34" charset="0"/>
              <a:buChar char="•"/>
            </a:pPr>
            <a:r>
              <a:rPr lang="en-US" sz="1200" dirty="0"/>
              <a:t>Learning Phase​</a:t>
            </a:r>
            <a:endParaRPr lang="en-US" sz="1200" dirty="0">
              <a:cs typeface="Calibri"/>
            </a:endParaRPr>
          </a:p>
          <a:p>
            <a:pPr marL="584200" indent="-228600" defTabSz="914400">
              <a:buFont typeface="Arial" panose="020B0604020202020204" pitchFamily="34" charset="0"/>
              <a:buChar char="•"/>
            </a:pPr>
            <a:r>
              <a:rPr lang="en-US" sz="1200" dirty="0"/>
              <a:t>Detects objects on terrain  ​</a:t>
            </a:r>
            <a:endParaRPr lang="en-US" sz="1200" dirty="0">
              <a:cs typeface="Calibri"/>
            </a:endParaRPr>
          </a:p>
          <a:p>
            <a:pPr marL="0" lvl="0" indent="-228600" defTabSz="914400">
              <a:spcBef>
                <a:spcPts val="0"/>
              </a:spcBef>
              <a:spcAft>
                <a:spcPts val="1600"/>
              </a:spcAft>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727EBD60-5BF8-4365-A35D-ECA6DDDD16BB}"/>
              </a:ext>
            </a:extLst>
          </p:cNvPr>
          <p:cNvSpPr txBox="1"/>
          <p:nvPr/>
        </p:nvSpPr>
        <p:spPr>
          <a:xfrm>
            <a:off x="4572000" y="1307728"/>
            <a:ext cx="3783435" cy="590931"/>
          </a:xfrm>
          <a:prstGeom prst="rect">
            <a:avLst/>
          </a:prstGeom>
          <a:noFill/>
        </p:spPr>
        <p:txBody>
          <a:bodyPr wrap="square" rtlCol="0">
            <a:spAutoFit/>
          </a:bodyPr>
          <a:lstStyle/>
          <a:p>
            <a:pPr marL="584200" lvl="0" indent="-228600" defTabSz="914400">
              <a:lnSpc>
                <a:spcPct val="90000"/>
              </a:lnSpc>
              <a:spcBef>
                <a:spcPts val="0"/>
              </a:spcBef>
              <a:spcAft>
                <a:spcPts val="0"/>
              </a:spcAft>
              <a:buClr>
                <a:schemeClr val="accent1"/>
              </a:buClr>
              <a:buSzPts val="1800"/>
              <a:buFont typeface="Arial" panose="020B0604020202020204" pitchFamily="34" charset="0"/>
              <a:buChar char="•"/>
            </a:pPr>
            <a:r>
              <a:rPr lang="en-US" sz="1200" dirty="0"/>
              <a:t>Prevent collisions​</a:t>
            </a:r>
            <a:endParaRPr lang="en-US" sz="1200" dirty="0">
              <a:cs typeface="Calibri"/>
            </a:endParaRPr>
          </a:p>
          <a:p>
            <a:pPr marL="584200" lvl="0" indent="-228600" defTabSz="914400">
              <a:lnSpc>
                <a:spcPct val="90000"/>
              </a:lnSpc>
              <a:spcBef>
                <a:spcPts val="0"/>
              </a:spcBef>
              <a:spcAft>
                <a:spcPts val="0"/>
              </a:spcAft>
              <a:buClr>
                <a:schemeClr val="accent1"/>
              </a:buClr>
              <a:buSzPts val="1800"/>
              <a:buFont typeface="Arial" panose="020B0604020202020204" pitchFamily="34" charset="0"/>
              <a:buChar char="•"/>
            </a:pPr>
            <a:r>
              <a:rPr lang="en-US" sz="1200" dirty="0"/>
              <a:t>Updates two-dimensional array map​</a:t>
            </a:r>
            <a:endParaRPr lang="en-US" sz="1200" dirty="0">
              <a:cs typeface="Calibri"/>
            </a:endParaRPr>
          </a:p>
          <a:p>
            <a:pPr marL="584200" lvl="0" indent="-228600" defTabSz="914400">
              <a:lnSpc>
                <a:spcPct val="90000"/>
              </a:lnSpc>
              <a:spcBef>
                <a:spcPts val="0"/>
              </a:spcBef>
              <a:spcAft>
                <a:spcPts val="0"/>
              </a:spcAft>
              <a:buClr>
                <a:schemeClr val="accent1"/>
              </a:buClr>
              <a:buSzPts val="1800"/>
              <a:buFont typeface="Arial" panose="020B0604020202020204" pitchFamily="34" charset="0"/>
              <a:buChar char="•"/>
            </a:pPr>
            <a:r>
              <a:rPr lang="en-US" sz="1200" dirty="0"/>
              <a:t>C++​</a:t>
            </a:r>
            <a:endParaRPr lang="en-US" sz="1200" dirty="0">
              <a:cs typeface="Calibri"/>
            </a:endParaRPr>
          </a:p>
        </p:txBody>
      </p:sp>
      <p:pic>
        <p:nvPicPr>
          <p:cNvPr id="3" name="Picture 2" descr="A close up of a logo&#10;&#10;Description generated with high confidence">
            <a:extLst>
              <a:ext uri="{FF2B5EF4-FFF2-40B4-BE49-F238E27FC236}">
                <a16:creationId xmlns:a16="http://schemas.microsoft.com/office/drawing/2014/main" id="{DC915A08-591D-48C7-8C9B-55C27100247A}"/>
              </a:ext>
            </a:extLst>
          </p:cNvPr>
          <p:cNvPicPr>
            <a:picLocks noChangeAspect="1"/>
          </p:cNvPicPr>
          <p:nvPr/>
        </p:nvPicPr>
        <p:blipFill>
          <a:blip r:embed="rId3"/>
          <a:stretch>
            <a:fillRect/>
          </a:stretch>
        </p:blipFill>
        <p:spPr>
          <a:xfrm>
            <a:off x="867115" y="2220123"/>
            <a:ext cx="7468491" cy="18917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201A-9AE1-4078-958D-582093251E30}"/>
              </a:ext>
            </a:extLst>
          </p:cNvPr>
          <p:cNvSpPr>
            <a:spLocks noGrp="1"/>
          </p:cNvSpPr>
          <p:nvPr>
            <p:ph type="title"/>
          </p:nvPr>
        </p:nvSpPr>
        <p:spPr>
          <a:xfrm>
            <a:off x="893429" y="463888"/>
            <a:ext cx="7474590" cy="832212"/>
          </a:xfrm>
        </p:spPr>
        <p:txBody>
          <a:bodyPr spcFirstLastPara="1" vert="horz" wrap="square" lIns="91440" tIns="45720" rIns="91440" bIns="45720" rtlCol="0" anchor="b" anchorCtr="0">
            <a:normAutofit/>
          </a:bodyPr>
          <a:lstStyle/>
          <a:p>
            <a:pPr algn="l" defTabSz="914400">
              <a:spcBef>
                <a:spcPct val="0"/>
              </a:spcBef>
            </a:pPr>
            <a:r>
              <a:rPr lang="en-US" b="1" dirty="0"/>
              <a:t>MAP PLOTTING</a:t>
            </a:r>
            <a:endParaRPr lang="en-US" b="1" dirty="0">
              <a:cs typeface="Calibri Light"/>
            </a:endParaRPr>
          </a:p>
        </p:txBody>
      </p:sp>
      <p:sp>
        <p:nvSpPr>
          <p:cNvPr id="3" name="Text Placeholder 2">
            <a:extLst>
              <a:ext uri="{FF2B5EF4-FFF2-40B4-BE49-F238E27FC236}">
                <a16:creationId xmlns:a16="http://schemas.microsoft.com/office/drawing/2014/main" id="{A35357D0-6C0B-4947-81A4-E3409C0B0C5A}"/>
              </a:ext>
            </a:extLst>
          </p:cNvPr>
          <p:cNvSpPr>
            <a:spLocks noGrp="1"/>
          </p:cNvSpPr>
          <p:nvPr>
            <p:ph type="body" idx="1"/>
          </p:nvPr>
        </p:nvSpPr>
        <p:spPr>
          <a:xfrm>
            <a:off x="685330" y="1397003"/>
            <a:ext cx="3596624" cy="2946396"/>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200" dirty="0"/>
              <a:t>1m represents sensors</a:t>
            </a:r>
          </a:p>
          <a:p>
            <a:pPr indent="-228600" defTabSz="914400">
              <a:lnSpc>
                <a:spcPct val="110000"/>
              </a:lnSpc>
              <a:spcAft>
                <a:spcPts val="600"/>
              </a:spcAft>
              <a:buFont typeface="Arial" panose="020B0604020202020204" pitchFamily="34" charset="0"/>
              <a:buChar char="•"/>
            </a:pPr>
            <a:r>
              <a:rPr lang="en-US" sz="1200" dirty="0"/>
              <a:t>2m represents midpoints</a:t>
            </a:r>
          </a:p>
          <a:p>
            <a:pPr indent="-228600" defTabSz="914400">
              <a:lnSpc>
                <a:spcPct val="110000"/>
              </a:lnSpc>
              <a:spcAft>
                <a:spcPts val="600"/>
              </a:spcAft>
              <a:buFont typeface="Arial" panose="020B0604020202020204" pitchFamily="34" charset="0"/>
              <a:buChar char="•"/>
            </a:pPr>
            <a:r>
              <a:rPr lang="en-US" sz="1200" dirty="0"/>
              <a:t>Midpoints are to be used as travel destinations </a:t>
            </a:r>
          </a:p>
          <a:p>
            <a:pPr indent="-228600" defTabSz="914400">
              <a:lnSpc>
                <a:spcPct val="110000"/>
              </a:lnSpc>
              <a:spcAft>
                <a:spcPts val="600"/>
              </a:spcAft>
              <a:buFont typeface="Arial" panose="020B0604020202020204" pitchFamily="34" charset="0"/>
              <a:buChar char="•"/>
            </a:pPr>
            <a:r>
              <a:rPr lang="en-US" sz="1200" dirty="0"/>
              <a:t>Midpoints will store the id of the sensors at their edges</a:t>
            </a:r>
          </a:p>
          <a:p>
            <a:pPr indent="-228600" defTabSz="914400">
              <a:lnSpc>
                <a:spcPct val="110000"/>
              </a:lnSpc>
              <a:spcAft>
                <a:spcPts val="600"/>
              </a:spcAft>
              <a:buFont typeface="Arial" panose="020B0604020202020204" pitchFamily="34" charset="0"/>
              <a:buChar char="•"/>
            </a:pPr>
            <a:r>
              <a:rPr lang="en-US" sz="1200" dirty="0"/>
              <a:t>They also store the number of sensors at their edges that give dry readings</a:t>
            </a:r>
          </a:p>
          <a:p>
            <a:pPr indent="-228600" defTabSz="914400">
              <a:lnSpc>
                <a:spcPct val="110000"/>
              </a:lnSpc>
              <a:spcAft>
                <a:spcPts val="600"/>
              </a:spcAft>
              <a:buFont typeface="Arial" panose="020B0604020202020204" pitchFamily="34" charset="0"/>
              <a:buChar char="•"/>
            </a:pPr>
            <a:r>
              <a:rPr lang="en-US" sz="1200" dirty="0"/>
              <a:t>Maximum dryness of a midpoint is two, minimum is zero.</a:t>
            </a:r>
          </a:p>
        </p:txBody>
      </p:sp>
      <p:pic>
        <p:nvPicPr>
          <p:cNvPr id="9" name="Picture 9" descr="A screenshot of a cell phone&#10;&#10;Description generated with high confidence">
            <a:extLst>
              <a:ext uri="{FF2B5EF4-FFF2-40B4-BE49-F238E27FC236}">
                <a16:creationId xmlns:a16="http://schemas.microsoft.com/office/drawing/2014/main" id="{45D29E8A-FE67-40F5-B0D3-0A0B3552DAD1}"/>
              </a:ext>
            </a:extLst>
          </p:cNvPr>
          <p:cNvPicPr>
            <a:picLocks noChangeAspect="1"/>
          </p:cNvPicPr>
          <p:nvPr/>
        </p:nvPicPr>
        <p:blipFill>
          <a:blip r:embed="rId2"/>
          <a:stretch>
            <a:fillRect/>
          </a:stretch>
        </p:blipFill>
        <p:spPr>
          <a:xfrm>
            <a:off x="4278702" y="1366102"/>
            <a:ext cx="4058728" cy="2734785"/>
          </a:xfrm>
          <a:prstGeom prst="rect">
            <a:avLst/>
          </a:prstGeom>
        </p:spPr>
      </p:pic>
    </p:spTree>
    <p:extLst>
      <p:ext uri="{BB962C8B-B14F-4D97-AF65-F5344CB8AC3E}">
        <p14:creationId xmlns:p14="http://schemas.microsoft.com/office/powerpoint/2010/main" val="108165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11700" y="480623"/>
            <a:ext cx="7443829" cy="828060"/>
          </a:xfrm>
          <a:prstGeom prst="rect">
            <a:avLst/>
          </a:prstGeom>
        </p:spPr>
        <p:txBody>
          <a:bodyPr spcFirstLastPara="1" vert="horz" wrap="square" lIns="91440" tIns="45720" rIns="91440" bIns="45720" rtlCol="0" anchor="b" anchorCtr="0">
            <a:normAutofit/>
          </a:bodyPr>
          <a:lstStyle/>
          <a:p>
            <a:pPr algn="l" defTabSz="914400">
              <a:spcBef>
                <a:spcPct val="0"/>
              </a:spcBef>
            </a:pPr>
            <a:r>
              <a:rPr lang="en-US" sz="3600" b="1" dirty="0"/>
              <a:t>Map Updating</a:t>
            </a:r>
            <a:r>
              <a:rPr lang="en-US" sz="3600" dirty="0"/>
              <a:t>​</a:t>
            </a:r>
            <a:endParaRPr lang="en-US" sz="3600" dirty="0">
              <a:cs typeface="Calibri Light"/>
            </a:endParaRPr>
          </a:p>
        </p:txBody>
      </p:sp>
      <p:sp>
        <p:nvSpPr>
          <p:cNvPr id="200" name="Shape 200"/>
          <p:cNvSpPr txBox="1">
            <a:spLocks noGrp="1"/>
          </p:cNvSpPr>
          <p:nvPr>
            <p:ph type="body" idx="1"/>
          </p:nvPr>
        </p:nvSpPr>
        <p:spPr>
          <a:xfrm>
            <a:off x="858919" y="1421150"/>
            <a:ext cx="2514096" cy="2910981"/>
          </a:xfrm>
          <a:prstGeom prst="rect">
            <a:avLst/>
          </a:prstGeom>
          <a:effectLst>
            <a:softEdge rad="0"/>
          </a:effectLst>
        </p:spPr>
        <p:txBody>
          <a:bodyPr spcFirstLastPara="1" vert="horz" lIns="91440" tIns="45720" rIns="91440" bIns="45720" rtlCol="0" anchorCtr="0">
            <a:normAutofit/>
          </a:bodyPr>
          <a:lstStyle/>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Two-dimensional array map​</a:t>
            </a:r>
          </a:p>
          <a:p>
            <a:pPr indent="-228600" defTabSz="914400">
              <a:lnSpc>
                <a:spcPct val="110000"/>
              </a:lnSpc>
              <a:buFont typeface="Arial" panose="020B0604020202020204" pitchFamily="34" charset="0"/>
              <a:buChar char="•"/>
            </a:pPr>
            <a:r>
              <a:rPr lang="en-US" sz="1200" dirty="0"/>
              <a:t>In map number 9 represent obstacle location ​</a:t>
            </a:r>
            <a:endParaRPr lang="en-US" sz="1200" dirty="0">
              <a:cs typeface="Calibri"/>
            </a:endParaRPr>
          </a:p>
          <a:p>
            <a:pPr indent="-228600" defTabSz="914400">
              <a:lnSpc>
                <a:spcPct val="110000"/>
              </a:lnSpc>
              <a:buFont typeface="Arial" panose="020B0604020202020204" pitchFamily="34" charset="0"/>
              <a:buChar char="•"/>
            </a:pPr>
            <a:r>
              <a:rPr lang="en-US" sz="1200" dirty="0"/>
              <a:t>Maximum number of adjacent obstacle is 8​</a:t>
            </a:r>
            <a:endParaRPr lang="en-US" sz="1200" dirty="0">
              <a:cs typeface="Calibri"/>
            </a:endParaRPr>
          </a:p>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Minimum number of adjacent</a:t>
            </a:r>
            <a:br>
              <a:rPr lang="en-US" sz="1200" dirty="0">
                <a:ea typeface="+mn-lt"/>
                <a:cs typeface="+mn-lt"/>
              </a:rPr>
            </a:br>
            <a:r>
              <a:rPr lang="en-US" sz="1200" dirty="0"/>
              <a:t>obstacle is 0​</a:t>
            </a:r>
          </a:p>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1m represent sensor​</a:t>
            </a:r>
            <a:endParaRPr lang="en-US" sz="1200" dirty="0">
              <a:cs typeface="Calibri"/>
            </a:endParaRPr>
          </a:p>
          <a:p>
            <a:pPr marL="457200" lvl="0" indent="-228600" defTabSz="914400">
              <a:lnSpc>
                <a:spcPct val="110000"/>
              </a:lnSpc>
              <a:spcBef>
                <a:spcPts val="0"/>
              </a:spcBef>
              <a:spcAft>
                <a:spcPts val="0"/>
              </a:spcAft>
              <a:buSzPts val="1800"/>
              <a:buFont typeface="Arial" panose="020B0604020202020204" pitchFamily="34" charset="0"/>
              <a:buChar char="•"/>
            </a:pPr>
            <a:r>
              <a:rPr lang="en-US" sz="1200" dirty="0"/>
              <a:t>2m represent midpoints</a:t>
            </a:r>
            <a:endParaRPr lang="en-US" sz="1200" dirty="0">
              <a:cs typeface="Calibri"/>
            </a:endParaRPr>
          </a:p>
          <a:p>
            <a:pPr marL="0" lvl="0" indent="-228600" defTabSz="914400">
              <a:lnSpc>
                <a:spcPct val="110000"/>
              </a:lnSpc>
              <a:spcBef>
                <a:spcPts val="0"/>
              </a:spcBef>
              <a:spcAft>
                <a:spcPts val="1600"/>
              </a:spcAft>
              <a:buFont typeface="Arial" panose="020B0604020202020204" pitchFamily="34" charset="0"/>
              <a:buChar char="•"/>
            </a:pPr>
            <a:endParaRPr lang="en-US" sz="1200" dirty="0"/>
          </a:p>
        </p:txBody>
      </p:sp>
      <p:pic>
        <p:nvPicPr>
          <p:cNvPr id="4" name="Picture 4" descr="A close up of a tiled wall&#10;&#10;Description generated with high confidence">
            <a:extLst>
              <a:ext uri="{FF2B5EF4-FFF2-40B4-BE49-F238E27FC236}">
                <a16:creationId xmlns:a16="http://schemas.microsoft.com/office/drawing/2014/main" id="{00F65EE3-03F8-4E8A-ABA0-E3680B0C7838}"/>
              </a:ext>
            </a:extLst>
          </p:cNvPr>
          <p:cNvPicPr>
            <a:picLocks noChangeAspect="1"/>
          </p:cNvPicPr>
          <p:nvPr/>
        </p:nvPicPr>
        <p:blipFill>
          <a:blip r:embed="rId3"/>
          <a:stretch>
            <a:fillRect/>
          </a:stretch>
        </p:blipFill>
        <p:spPr>
          <a:xfrm>
            <a:off x="3466509" y="1427591"/>
            <a:ext cx="4889020" cy="27496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F6763EC-F2D7-4ED9-9E76-2C29D299FD1F}"/>
              </a:ext>
            </a:extLst>
          </p:cNvPr>
          <p:cNvPicPr>
            <a:picLocks noChangeAspect="1"/>
          </p:cNvPicPr>
          <p:nvPr/>
        </p:nvPicPr>
        <p:blipFill>
          <a:blip r:embed="rId2"/>
          <a:stretch>
            <a:fillRect/>
          </a:stretch>
        </p:blipFill>
        <p:spPr>
          <a:xfrm>
            <a:off x="4324570" y="1501643"/>
            <a:ext cx="3998131" cy="2665421"/>
          </a:xfrm>
          <a:prstGeom prst="roundRect">
            <a:avLst>
              <a:gd name="adj" fmla="val 2392"/>
            </a:avLst>
          </a:prstGeom>
          <a:ln w="82550" cap="sq">
            <a:noFill/>
            <a:miter lim="800000"/>
          </a:ln>
          <a:effectLst/>
        </p:spPr>
      </p:pic>
      <p:sp>
        <p:nvSpPr>
          <p:cNvPr id="2" name="Title 1">
            <a:extLst>
              <a:ext uri="{FF2B5EF4-FFF2-40B4-BE49-F238E27FC236}">
                <a16:creationId xmlns:a16="http://schemas.microsoft.com/office/drawing/2014/main" id="{5F91DF9A-6730-4953-983A-0BEBD7AC9BB6}"/>
              </a:ext>
            </a:extLst>
          </p:cNvPr>
          <p:cNvSpPr>
            <a:spLocks noGrp="1"/>
          </p:cNvSpPr>
          <p:nvPr>
            <p:ph type="title"/>
          </p:nvPr>
        </p:nvSpPr>
        <p:spPr>
          <a:xfrm>
            <a:off x="926433" y="560360"/>
            <a:ext cx="7396268" cy="732790"/>
          </a:xfrm>
        </p:spPr>
        <p:txBody>
          <a:bodyPr spcFirstLastPara="1" vert="horz" wrap="square" lIns="91440" tIns="45720" rIns="91440" bIns="45720" rtlCol="0" anchor="b" anchorCtr="0">
            <a:noAutofit/>
          </a:bodyPr>
          <a:lstStyle/>
          <a:p>
            <a:pPr algn="l" defTabSz="914400">
              <a:spcBef>
                <a:spcPct val="0"/>
              </a:spcBef>
            </a:pPr>
            <a:r>
              <a:rPr lang="en-US" b="1" dirty="0"/>
              <a:t>Long Path Finding</a:t>
            </a:r>
            <a:endParaRPr lang="en-US" b="1" dirty="0">
              <a:cs typeface="Calibri Light"/>
            </a:endParaRPr>
          </a:p>
        </p:txBody>
      </p:sp>
      <p:sp>
        <p:nvSpPr>
          <p:cNvPr id="3" name="Text Placeholder 2">
            <a:extLst>
              <a:ext uri="{FF2B5EF4-FFF2-40B4-BE49-F238E27FC236}">
                <a16:creationId xmlns:a16="http://schemas.microsoft.com/office/drawing/2014/main" id="{AA204FD2-02B5-4043-805F-4CA8E8A1230F}"/>
              </a:ext>
            </a:extLst>
          </p:cNvPr>
          <p:cNvSpPr>
            <a:spLocks noGrp="1"/>
          </p:cNvSpPr>
          <p:nvPr>
            <p:ph type="body" idx="1"/>
          </p:nvPr>
        </p:nvSpPr>
        <p:spPr>
          <a:xfrm>
            <a:off x="685330" y="1501643"/>
            <a:ext cx="3339047" cy="2841756"/>
          </a:xfrm>
        </p:spPr>
        <p:txBody>
          <a:bodyPr vert="horz" lIns="91440" tIns="45720" rIns="91440" bIns="45720" rtlCol="0">
            <a:normAutofit lnSpcReduction="10000"/>
          </a:bodyPr>
          <a:lstStyle/>
          <a:p>
            <a:pPr indent="-228600" defTabSz="914400">
              <a:lnSpc>
                <a:spcPct val="110000"/>
              </a:lnSpc>
              <a:spcAft>
                <a:spcPts val="600"/>
              </a:spcAft>
              <a:buFont typeface="Arial" panose="020B0604020202020204" pitchFamily="34" charset="0"/>
              <a:buChar char="•"/>
            </a:pPr>
            <a:r>
              <a:rPr lang="en-US" sz="1100" dirty="0"/>
              <a:t>Builds a list of midpoints between sensors to travel to.</a:t>
            </a:r>
          </a:p>
          <a:p>
            <a:pPr indent="-228600" defTabSz="914400">
              <a:lnSpc>
                <a:spcPct val="110000"/>
              </a:lnSpc>
              <a:spcAft>
                <a:spcPts val="600"/>
              </a:spcAft>
              <a:buFont typeface="Arial" panose="020B0604020202020204" pitchFamily="34" charset="0"/>
              <a:buChar char="•"/>
            </a:pPr>
            <a:r>
              <a:rPr lang="en-US" sz="1100" dirty="0"/>
              <a:t>Orders them based on shortest distance and the readings of sensors at their edge.</a:t>
            </a:r>
            <a:endParaRPr lang="en-US" sz="1100" dirty="0">
              <a:cs typeface="Calibri"/>
            </a:endParaRPr>
          </a:p>
          <a:p>
            <a:pPr indent="-228600" defTabSz="914400">
              <a:lnSpc>
                <a:spcPct val="110000"/>
              </a:lnSpc>
              <a:spcAft>
                <a:spcPts val="600"/>
              </a:spcAft>
              <a:buFont typeface="Arial" panose="020B0604020202020204" pitchFamily="34" charset="0"/>
              <a:buChar char="•"/>
            </a:pPr>
            <a:r>
              <a:rPr lang="en-US" sz="1100" dirty="0"/>
              <a:t>Begins by looking to the sensors to its left and right to determine which needs more water.</a:t>
            </a:r>
            <a:endParaRPr lang="en-US" sz="1100" dirty="0">
              <a:cs typeface="Calibri"/>
            </a:endParaRPr>
          </a:p>
          <a:p>
            <a:pPr indent="-228600" defTabSz="914400">
              <a:lnSpc>
                <a:spcPct val="110000"/>
              </a:lnSpc>
              <a:spcAft>
                <a:spcPts val="600"/>
              </a:spcAft>
              <a:buFont typeface="Arial" panose="020B0604020202020204" pitchFamily="34" charset="0"/>
              <a:buChar char="•"/>
            </a:pPr>
            <a:r>
              <a:rPr lang="en-US" sz="1100" dirty="0"/>
              <a:t>If both have the same dryness, it moves across the center</a:t>
            </a:r>
            <a:endParaRPr lang="en-US" sz="1100" dirty="0">
              <a:cs typeface="Calibri"/>
            </a:endParaRPr>
          </a:p>
          <a:p>
            <a:pPr indent="-228600" defTabSz="914400">
              <a:lnSpc>
                <a:spcPct val="110000"/>
              </a:lnSpc>
              <a:spcAft>
                <a:spcPts val="600"/>
              </a:spcAft>
              <a:buFont typeface="Arial" panose="020B0604020202020204" pitchFamily="34" charset="0"/>
              <a:buChar char="•"/>
            </a:pPr>
            <a:r>
              <a:rPr lang="en-US" sz="1100" dirty="0"/>
              <a:t>If neither are dry, it moves to the neighboring midpoint that is the closest to the next dry midpoint.</a:t>
            </a:r>
            <a:endParaRPr lang="en-US" sz="1100" dirty="0">
              <a:cs typeface="Calibri"/>
            </a:endParaRPr>
          </a:p>
          <a:p>
            <a:pPr indent="-228600" defTabSz="914400">
              <a:lnSpc>
                <a:spcPct val="110000"/>
              </a:lnSpc>
              <a:spcAft>
                <a:spcPts val="600"/>
              </a:spcAft>
              <a:buFont typeface="Arial" panose="020B0604020202020204" pitchFamily="34" charset="0"/>
              <a:buChar char="•"/>
            </a:pPr>
            <a:r>
              <a:rPr lang="en-US" sz="1100" dirty="0">
                <a:cs typeface="Calibri"/>
              </a:rPr>
              <a:t>The purpose of this is to create a linear path for later when the AIV is attached to a hose.</a:t>
            </a:r>
          </a:p>
        </p:txBody>
      </p:sp>
    </p:spTree>
    <p:extLst>
      <p:ext uri="{BB962C8B-B14F-4D97-AF65-F5344CB8AC3E}">
        <p14:creationId xmlns:p14="http://schemas.microsoft.com/office/powerpoint/2010/main" val="324176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high confidence">
            <a:extLst>
              <a:ext uri="{FF2B5EF4-FFF2-40B4-BE49-F238E27FC236}">
                <a16:creationId xmlns:a16="http://schemas.microsoft.com/office/drawing/2014/main" id="{553E3C6F-1626-4C74-A33C-58261E90DD08}"/>
              </a:ext>
            </a:extLst>
          </p:cNvPr>
          <p:cNvPicPr>
            <a:picLocks noChangeAspect="1"/>
          </p:cNvPicPr>
          <p:nvPr/>
        </p:nvPicPr>
        <p:blipFill>
          <a:blip r:embed="rId2"/>
          <a:stretch>
            <a:fillRect/>
          </a:stretch>
        </p:blipFill>
        <p:spPr>
          <a:xfrm>
            <a:off x="4330700" y="1359016"/>
            <a:ext cx="4417733" cy="2761083"/>
          </a:xfrm>
          <a:prstGeom prst="roundRect">
            <a:avLst>
              <a:gd name="adj" fmla="val 0"/>
            </a:avLst>
          </a:prstGeom>
          <a:ln w="82550" cap="sq">
            <a:noFill/>
            <a:miter lim="800000"/>
          </a:ln>
          <a:effectLst/>
        </p:spPr>
      </p:pic>
      <p:sp>
        <p:nvSpPr>
          <p:cNvPr id="2" name="Title 1">
            <a:extLst>
              <a:ext uri="{FF2B5EF4-FFF2-40B4-BE49-F238E27FC236}">
                <a16:creationId xmlns:a16="http://schemas.microsoft.com/office/drawing/2014/main" id="{C09370B7-64A7-4418-A4D8-1AE695D9B680}"/>
              </a:ext>
            </a:extLst>
          </p:cNvPr>
          <p:cNvSpPr>
            <a:spLocks noGrp="1"/>
          </p:cNvSpPr>
          <p:nvPr>
            <p:ph type="title"/>
          </p:nvPr>
        </p:nvSpPr>
        <p:spPr>
          <a:xfrm>
            <a:off x="897622" y="463887"/>
            <a:ext cx="7462008" cy="840601"/>
          </a:xfrm>
        </p:spPr>
        <p:txBody>
          <a:bodyPr vert="horz" lIns="91440" tIns="45720" rIns="91440" bIns="45720" rtlCol="0" anchor="b">
            <a:normAutofit/>
          </a:bodyPr>
          <a:lstStyle/>
          <a:p>
            <a:pPr defTabSz="914400">
              <a:spcBef>
                <a:spcPct val="0"/>
              </a:spcBef>
            </a:pPr>
            <a:r>
              <a:rPr lang="en-US" sz="3600" b="1" dirty="0"/>
              <a:t>A* Search</a:t>
            </a:r>
          </a:p>
        </p:txBody>
      </p:sp>
      <p:sp>
        <p:nvSpPr>
          <p:cNvPr id="3" name="Text Placeholder 2">
            <a:extLst>
              <a:ext uri="{FF2B5EF4-FFF2-40B4-BE49-F238E27FC236}">
                <a16:creationId xmlns:a16="http://schemas.microsoft.com/office/drawing/2014/main" id="{A25F27E7-D8F4-4763-9D40-9A404CC128F3}"/>
              </a:ext>
            </a:extLst>
          </p:cNvPr>
          <p:cNvSpPr>
            <a:spLocks noGrp="1"/>
          </p:cNvSpPr>
          <p:nvPr>
            <p:ph type="body" idx="1"/>
          </p:nvPr>
        </p:nvSpPr>
        <p:spPr>
          <a:xfrm>
            <a:off x="897622" y="1359016"/>
            <a:ext cx="3433078" cy="2638338"/>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200" dirty="0"/>
              <a:t>Searches all adjacent locations to current location</a:t>
            </a:r>
          </a:p>
          <a:p>
            <a:pPr indent="-228600" defTabSz="914400">
              <a:lnSpc>
                <a:spcPct val="110000"/>
              </a:lnSpc>
              <a:spcAft>
                <a:spcPts val="600"/>
              </a:spcAft>
              <a:buFont typeface="Arial" panose="020B0604020202020204" pitchFamily="34" charset="0"/>
              <a:buChar char="•"/>
            </a:pPr>
            <a:r>
              <a:rPr lang="en-US" sz="1200" dirty="0"/>
              <a:t>Calculates heuristic value for each location. </a:t>
            </a:r>
          </a:p>
          <a:p>
            <a:pPr indent="-228600" defTabSz="914400">
              <a:lnSpc>
                <a:spcPct val="110000"/>
              </a:lnSpc>
              <a:spcAft>
                <a:spcPts val="600"/>
              </a:spcAft>
              <a:buFont typeface="Arial" panose="020B0604020202020204" pitchFamily="34" charset="0"/>
              <a:buChar char="•"/>
            </a:pPr>
            <a:r>
              <a:rPr lang="en-US" sz="1200" dirty="0"/>
              <a:t>Compares new heuristic to previous value stored in location.</a:t>
            </a:r>
          </a:p>
          <a:p>
            <a:pPr indent="-228600" defTabSz="914400">
              <a:lnSpc>
                <a:spcPct val="110000"/>
              </a:lnSpc>
              <a:spcAft>
                <a:spcPts val="600"/>
              </a:spcAft>
              <a:buFont typeface="Arial" panose="020B0604020202020204" pitchFamily="34" charset="0"/>
              <a:buChar char="•"/>
            </a:pPr>
            <a:r>
              <a:rPr lang="en-US" sz="1200" dirty="0"/>
              <a:t>If new heuristic is less than previous one, it adds it to a queue.</a:t>
            </a:r>
          </a:p>
          <a:p>
            <a:pPr indent="-228600" defTabSz="914400">
              <a:lnSpc>
                <a:spcPct val="110000"/>
              </a:lnSpc>
              <a:spcAft>
                <a:spcPts val="600"/>
              </a:spcAft>
              <a:buFont typeface="Arial" panose="020B0604020202020204" pitchFamily="34" charset="0"/>
              <a:buChar char="•"/>
            </a:pPr>
            <a:r>
              <a:rPr lang="en-US" sz="1200" dirty="0"/>
              <a:t>Once the goal is reached, it returns a list of locations to reach the goal.</a:t>
            </a:r>
          </a:p>
        </p:txBody>
      </p:sp>
    </p:spTree>
    <p:extLst>
      <p:ext uri="{BB962C8B-B14F-4D97-AF65-F5344CB8AC3E}">
        <p14:creationId xmlns:p14="http://schemas.microsoft.com/office/powerpoint/2010/main" val="3659255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dog&#10;&#10;Description generated with very high confidence">
            <a:extLst>
              <a:ext uri="{FF2B5EF4-FFF2-40B4-BE49-F238E27FC236}">
                <a16:creationId xmlns:a16="http://schemas.microsoft.com/office/drawing/2014/main" id="{EEBDF7D3-918E-44D4-AFF6-4B25BF7F2C6F}"/>
              </a:ext>
            </a:extLst>
          </p:cNvPr>
          <p:cNvPicPr>
            <a:picLocks noChangeAspect="1"/>
          </p:cNvPicPr>
          <p:nvPr/>
        </p:nvPicPr>
        <p:blipFill>
          <a:blip r:embed="rId2"/>
          <a:stretch>
            <a:fillRect/>
          </a:stretch>
        </p:blipFill>
        <p:spPr>
          <a:xfrm>
            <a:off x="4259306" y="1480318"/>
            <a:ext cx="3748603" cy="2497053"/>
          </a:xfrm>
          <a:prstGeom prst="roundRect">
            <a:avLst>
              <a:gd name="adj" fmla="val 2392"/>
            </a:avLst>
          </a:prstGeom>
          <a:ln w="82550" cap="sq">
            <a:noFill/>
            <a:miter lim="800000"/>
          </a:ln>
          <a:effectLst/>
        </p:spPr>
      </p:pic>
      <p:sp>
        <p:nvSpPr>
          <p:cNvPr id="2" name="Title 1">
            <a:extLst>
              <a:ext uri="{FF2B5EF4-FFF2-40B4-BE49-F238E27FC236}">
                <a16:creationId xmlns:a16="http://schemas.microsoft.com/office/drawing/2014/main" id="{366B7AB2-8BA8-4C89-A328-079F141144CA}"/>
              </a:ext>
            </a:extLst>
          </p:cNvPr>
          <p:cNvSpPr>
            <a:spLocks noGrp="1"/>
          </p:cNvSpPr>
          <p:nvPr>
            <p:ph type="title"/>
          </p:nvPr>
        </p:nvSpPr>
        <p:spPr>
          <a:xfrm>
            <a:off x="894614" y="658536"/>
            <a:ext cx="7465015" cy="648316"/>
          </a:xfrm>
        </p:spPr>
        <p:txBody>
          <a:bodyPr spcFirstLastPara="1" vert="horz" wrap="square" lIns="91440" tIns="45720" rIns="91440" bIns="45720" rtlCol="0" anchor="b" anchorCtr="0">
            <a:normAutofit/>
          </a:bodyPr>
          <a:lstStyle/>
          <a:p>
            <a:pPr algn="l" defTabSz="914400">
              <a:spcBef>
                <a:spcPct val="0"/>
              </a:spcBef>
            </a:pPr>
            <a:r>
              <a:rPr lang="en-US" b="1" dirty="0"/>
              <a:t>Movement Control of AIV</a:t>
            </a:r>
          </a:p>
        </p:txBody>
      </p:sp>
      <p:sp>
        <p:nvSpPr>
          <p:cNvPr id="3" name="Text Placeholder 2">
            <a:extLst>
              <a:ext uri="{FF2B5EF4-FFF2-40B4-BE49-F238E27FC236}">
                <a16:creationId xmlns:a16="http://schemas.microsoft.com/office/drawing/2014/main" id="{E00A4421-ABC8-4F67-AC4A-7AC72067A985}"/>
              </a:ext>
            </a:extLst>
          </p:cNvPr>
          <p:cNvSpPr>
            <a:spLocks noGrp="1"/>
          </p:cNvSpPr>
          <p:nvPr>
            <p:ph type="body" idx="1"/>
          </p:nvPr>
        </p:nvSpPr>
        <p:spPr>
          <a:xfrm>
            <a:off x="894614" y="1480318"/>
            <a:ext cx="2920484" cy="2568080"/>
          </a:xfrm>
        </p:spPr>
        <p:txBody>
          <a:bodyPr vert="horz" lIns="91440" tIns="45720" rIns="91440" bIns="45720" rtlCol="0">
            <a:normAutofit/>
          </a:bodyPr>
          <a:lstStyle/>
          <a:p>
            <a:pPr indent="-228600" defTabSz="914400">
              <a:lnSpc>
                <a:spcPct val="110000"/>
              </a:lnSpc>
              <a:spcAft>
                <a:spcPts val="600"/>
              </a:spcAft>
              <a:buFont typeface="Arial" panose="020B0604020202020204" pitchFamily="34" charset="0"/>
              <a:buChar char="•"/>
            </a:pPr>
            <a:r>
              <a:rPr lang="en-US" sz="1000" dirty="0"/>
              <a:t>Takes long path midpoint list </a:t>
            </a:r>
          </a:p>
          <a:p>
            <a:pPr indent="-228600" defTabSz="914400">
              <a:lnSpc>
                <a:spcPct val="110000"/>
              </a:lnSpc>
              <a:spcAft>
                <a:spcPts val="600"/>
              </a:spcAft>
              <a:buFont typeface="Arial" panose="020B0604020202020204" pitchFamily="34" charset="0"/>
              <a:buChar char="•"/>
            </a:pPr>
            <a:r>
              <a:rPr lang="en-US" sz="1000" dirty="0"/>
              <a:t>Builds a list of locations to get to each midpoint in the long path using A* Search.</a:t>
            </a:r>
            <a:endParaRPr lang="en-US" sz="1000" dirty="0">
              <a:cs typeface="Calibri"/>
            </a:endParaRPr>
          </a:p>
          <a:p>
            <a:pPr indent="-228600" defTabSz="914400">
              <a:lnSpc>
                <a:spcPct val="110000"/>
              </a:lnSpc>
              <a:spcAft>
                <a:spcPts val="600"/>
              </a:spcAft>
              <a:buFont typeface="Arial" panose="020B0604020202020204" pitchFamily="34" charset="0"/>
              <a:buChar char="•"/>
            </a:pPr>
            <a:r>
              <a:rPr lang="en-US" sz="1000" dirty="0"/>
              <a:t>The AIV moves in the direction and distance from current location to the next location on its list.</a:t>
            </a:r>
            <a:endParaRPr lang="en-US" sz="1000" dirty="0">
              <a:cs typeface="Calibri"/>
            </a:endParaRPr>
          </a:p>
          <a:p>
            <a:pPr indent="-228600" defTabSz="914400">
              <a:lnSpc>
                <a:spcPct val="110000"/>
              </a:lnSpc>
              <a:spcAft>
                <a:spcPts val="600"/>
              </a:spcAft>
              <a:buFont typeface="Arial" panose="020B0604020202020204" pitchFamily="34" charset="0"/>
              <a:buChar char="•"/>
            </a:pPr>
            <a:r>
              <a:rPr lang="en-US" sz="1000" dirty="0"/>
              <a:t>Keeps track of current location of the AIV while it is moving to each location the list to compare with detected location.</a:t>
            </a:r>
            <a:endParaRPr lang="en-US" sz="1000" dirty="0">
              <a:cs typeface="Calibri"/>
            </a:endParaRPr>
          </a:p>
          <a:p>
            <a:pPr indent="-228600" defTabSz="914400">
              <a:lnSpc>
                <a:spcPct val="110000"/>
              </a:lnSpc>
              <a:spcAft>
                <a:spcPts val="600"/>
              </a:spcAft>
              <a:buFont typeface="Arial" panose="020B0604020202020204" pitchFamily="34" charset="0"/>
              <a:buChar char="•"/>
            </a:pPr>
            <a:r>
              <a:rPr lang="en-US" sz="1000" dirty="0"/>
              <a:t>Re-calculates its path if new obstacle is detected or if location is detected off course. </a:t>
            </a:r>
          </a:p>
        </p:txBody>
      </p:sp>
      <p:sp>
        <p:nvSpPr>
          <p:cNvPr id="14" name="TextBox 13">
            <a:extLst>
              <a:ext uri="{FF2B5EF4-FFF2-40B4-BE49-F238E27FC236}">
                <a16:creationId xmlns:a16="http://schemas.microsoft.com/office/drawing/2014/main" id="{D0BEDD68-DE06-4249-A0EE-D78129F866F4}"/>
              </a:ext>
            </a:extLst>
          </p:cNvPr>
          <p:cNvSpPr txBox="1"/>
          <p:nvPr/>
        </p:nvSpPr>
        <p:spPr>
          <a:xfrm>
            <a:off x="4441407" y="3974067"/>
            <a:ext cx="338439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From midpoints: 0 -&gt; 1 -&gt; 3 -&gt; 6</a:t>
            </a:r>
          </a:p>
        </p:txBody>
      </p:sp>
    </p:spTree>
    <p:extLst>
      <p:ext uri="{BB962C8B-B14F-4D97-AF65-F5344CB8AC3E}">
        <p14:creationId xmlns:p14="http://schemas.microsoft.com/office/powerpoint/2010/main" val="219615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1BDB-DB66-4ECD-B5E2-4E6FA230FB1F}"/>
              </a:ext>
            </a:extLst>
          </p:cNvPr>
          <p:cNvSpPr>
            <a:spLocks noGrp="1"/>
          </p:cNvSpPr>
          <p:nvPr>
            <p:ph type="title"/>
          </p:nvPr>
        </p:nvSpPr>
        <p:spPr/>
        <p:txBody>
          <a:bodyPr>
            <a:normAutofit/>
          </a:bodyPr>
          <a:lstStyle/>
          <a:p>
            <a:r>
              <a:rPr lang="en-US" sz="4500" b="1" dirty="0"/>
              <a:t>ADMINISTRATIVE CONTENT</a:t>
            </a:r>
          </a:p>
        </p:txBody>
      </p:sp>
    </p:spTree>
    <p:extLst>
      <p:ext uri="{BB962C8B-B14F-4D97-AF65-F5344CB8AC3E}">
        <p14:creationId xmlns:p14="http://schemas.microsoft.com/office/powerpoint/2010/main" val="384067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3AFB-9156-4029-B910-199E49280A72}"/>
              </a:ext>
            </a:extLst>
          </p:cNvPr>
          <p:cNvSpPr>
            <a:spLocks noGrp="1"/>
          </p:cNvSpPr>
          <p:nvPr>
            <p:ph type="title"/>
          </p:nvPr>
        </p:nvSpPr>
        <p:spPr>
          <a:xfrm>
            <a:off x="895650" y="625544"/>
            <a:ext cx="7463979" cy="676081"/>
          </a:xfrm>
        </p:spPr>
        <p:txBody>
          <a:bodyPr spcFirstLastPara="1" vert="horz" wrap="square" lIns="91440" tIns="45720" rIns="91440" bIns="45720" rtlCol="0" anchor="b" anchorCtr="0">
            <a:normAutofit/>
          </a:bodyPr>
          <a:lstStyle/>
          <a:p>
            <a:pPr defTabSz="914400">
              <a:spcBef>
                <a:spcPct val="0"/>
              </a:spcBef>
            </a:pPr>
            <a:r>
              <a:rPr lang="en-US" b="1" dirty="0"/>
              <a:t>Work Distribution</a:t>
            </a:r>
            <a:endParaRPr lang="en-US" b="1" dirty="0">
              <a:cs typeface="Calibri Light"/>
            </a:endParaRPr>
          </a:p>
        </p:txBody>
      </p:sp>
      <p:graphicFrame>
        <p:nvGraphicFramePr>
          <p:cNvPr id="6" name="Table 6">
            <a:extLst>
              <a:ext uri="{FF2B5EF4-FFF2-40B4-BE49-F238E27FC236}">
                <a16:creationId xmlns:a16="http://schemas.microsoft.com/office/drawing/2014/main" id="{649F940F-F0A1-4559-831D-EA8A51F73327}"/>
              </a:ext>
            </a:extLst>
          </p:cNvPr>
          <p:cNvGraphicFramePr>
            <a:graphicFrameLocks noGrp="1"/>
          </p:cNvGraphicFramePr>
          <p:nvPr>
            <p:extLst>
              <p:ext uri="{D42A27DB-BD31-4B8C-83A1-F6EECF244321}">
                <p14:modId xmlns:p14="http://schemas.microsoft.com/office/powerpoint/2010/main" val="2128241594"/>
              </p:ext>
            </p:extLst>
          </p:nvPr>
        </p:nvGraphicFramePr>
        <p:xfrm>
          <a:off x="1015362" y="1637058"/>
          <a:ext cx="7109363" cy="1869383"/>
        </p:xfrm>
        <a:graphic>
          <a:graphicData uri="http://schemas.openxmlformats.org/drawingml/2006/table">
            <a:tbl>
              <a:tblPr firstRow="1" bandRow="1">
                <a:tableStyleId>{69012ECD-51FC-41F1-AA8D-1B2483CD663E}</a:tableStyleId>
              </a:tblPr>
              <a:tblGrid>
                <a:gridCol w="1517754">
                  <a:extLst>
                    <a:ext uri="{9D8B030D-6E8A-4147-A177-3AD203B41FA5}">
                      <a16:colId xmlns:a16="http://schemas.microsoft.com/office/drawing/2014/main" val="2935423046"/>
                    </a:ext>
                  </a:extLst>
                </a:gridCol>
                <a:gridCol w="1474467">
                  <a:extLst>
                    <a:ext uri="{9D8B030D-6E8A-4147-A177-3AD203B41FA5}">
                      <a16:colId xmlns:a16="http://schemas.microsoft.com/office/drawing/2014/main" val="3245564232"/>
                    </a:ext>
                  </a:extLst>
                </a:gridCol>
                <a:gridCol w="1523680">
                  <a:extLst>
                    <a:ext uri="{9D8B030D-6E8A-4147-A177-3AD203B41FA5}">
                      <a16:colId xmlns:a16="http://schemas.microsoft.com/office/drawing/2014/main" val="1226918955"/>
                    </a:ext>
                  </a:extLst>
                </a:gridCol>
                <a:gridCol w="1498661">
                  <a:extLst>
                    <a:ext uri="{9D8B030D-6E8A-4147-A177-3AD203B41FA5}">
                      <a16:colId xmlns:a16="http://schemas.microsoft.com/office/drawing/2014/main" val="2457168998"/>
                    </a:ext>
                  </a:extLst>
                </a:gridCol>
                <a:gridCol w="1094801">
                  <a:extLst>
                    <a:ext uri="{9D8B030D-6E8A-4147-A177-3AD203B41FA5}">
                      <a16:colId xmlns:a16="http://schemas.microsoft.com/office/drawing/2014/main" val="235833955"/>
                    </a:ext>
                  </a:extLst>
                </a:gridCol>
              </a:tblGrid>
              <a:tr h="389106">
                <a:tc>
                  <a:txBody>
                    <a:bodyPr/>
                    <a:lstStyle/>
                    <a:p>
                      <a:pPr>
                        <a:buNone/>
                      </a:pPr>
                      <a:r>
                        <a:rPr lang="en-US" sz="1500"/>
                        <a:t>Name</a:t>
                      </a:r>
                      <a:endParaRPr lang="en-US" sz="1500" b="1">
                        <a:latin typeface="Calibri"/>
                      </a:endParaRPr>
                    </a:p>
                  </a:txBody>
                  <a:tcPr marL="103694" marR="103694" marT="51846" marB="51846"/>
                </a:tc>
                <a:tc>
                  <a:txBody>
                    <a:bodyPr/>
                    <a:lstStyle/>
                    <a:p>
                      <a:pPr>
                        <a:buNone/>
                      </a:pPr>
                      <a:r>
                        <a:rPr lang="en-US" sz="1500"/>
                        <a:t>CPU Interfacing</a:t>
                      </a:r>
                      <a:endParaRPr lang="en-US" sz="1500" b="1">
                        <a:latin typeface="Calibri"/>
                      </a:endParaRPr>
                    </a:p>
                  </a:txBody>
                  <a:tcPr marL="103694" marR="103694" marT="51846" marB="51846"/>
                </a:tc>
                <a:tc>
                  <a:txBody>
                    <a:bodyPr/>
                    <a:lstStyle/>
                    <a:p>
                      <a:pPr>
                        <a:buNone/>
                      </a:pPr>
                      <a:r>
                        <a:rPr lang="en-US" sz="1500"/>
                        <a:t>MCU Interfacing</a:t>
                      </a:r>
                      <a:endParaRPr lang="en-US" sz="1500" b="1">
                        <a:latin typeface="Calibri"/>
                      </a:endParaRPr>
                    </a:p>
                  </a:txBody>
                  <a:tcPr marL="103694" marR="103694" marT="51846" marB="51846"/>
                </a:tc>
                <a:tc>
                  <a:txBody>
                    <a:bodyPr/>
                    <a:lstStyle/>
                    <a:p>
                      <a:pPr>
                        <a:buNone/>
                      </a:pPr>
                      <a:r>
                        <a:rPr lang="en-US" sz="1500"/>
                        <a:t>Communication</a:t>
                      </a:r>
                      <a:endParaRPr lang="en-US" sz="1500" b="1">
                        <a:latin typeface="Calibri"/>
                      </a:endParaRPr>
                    </a:p>
                  </a:txBody>
                  <a:tcPr marL="103694" marR="103694" marT="51846" marB="51846"/>
                </a:tc>
                <a:tc>
                  <a:txBody>
                    <a:bodyPr/>
                    <a:lstStyle/>
                    <a:p>
                      <a:pPr>
                        <a:buNone/>
                      </a:pPr>
                      <a:r>
                        <a:rPr lang="en-US" sz="1500"/>
                        <a:t>Algorithm </a:t>
                      </a:r>
                      <a:endParaRPr lang="en-US" sz="1500" b="1">
                        <a:latin typeface="Calibri"/>
                      </a:endParaRPr>
                    </a:p>
                  </a:txBody>
                  <a:tcPr marL="103694" marR="103694" marT="51846" marB="51846"/>
                </a:tc>
                <a:extLst>
                  <a:ext uri="{0D108BD9-81ED-4DB2-BD59-A6C34878D82A}">
                    <a16:rowId xmlns:a16="http://schemas.microsoft.com/office/drawing/2014/main" val="866389371"/>
                  </a:ext>
                </a:extLst>
              </a:tr>
              <a:tr h="384122">
                <a:tc>
                  <a:txBody>
                    <a:bodyPr/>
                    <a:lstStyle/>
                    <a:p>
                      <a:pPr lvl="0" algn="l">
                        <a:buNone/>
                      </a:pPr>
                      <a:r>
                        <a:rPr lang="en" sz="1700" u="none" strike="noStrike" noProof="0"/>
                        <a:t>Joshua</a:t>
                      </a:r>
                      <a:endParaRPr lang="en-US" sz="1500" b="1">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buNone/>
                      </a:pPr>
                      <a:r>
                        <a:rPr lang="en-US" sz="1500">
                          <a:effectLst>
                            <a:outerShdw blurRad="63500" sx="102000" sy="102000" algn="ctr" rotWithShape="0">
                              <a:prstClr val="black">
                                <a:alpha val="40000"/>
                              </a:prstClr>
                            </a:outerShdw>
                          </a:effectLst>
                        </a:rPr>
                        <a:t>P</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a:effectLst>
                            <a:outerShdw blurRad="63500" sx="102000" sy="102000" algn="ctr" rotWithShape="0">
                              <a:prstClr val="black">
                                <a:alpha val="40000"/>
                              </a:prstClr>
                            </a:outerShdw>
                          </a:effectLst>
                        </a:rPr>
                        <a:t>S</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2858916381"/>
                  </a:ext>
                </a:extLst>
              </a:tr>
              <a:tr h="365385">
                <a:tc>
                  <a:txBody>
                    <a:bodyPr/>
                    <a:lstStyle/>
                    <a:p>
                      <a:pPr lvl="0" algn="l">
                        <a:buNone/>
                      </a:pPr>
                      <a:r>
                        <a:rPr lang="en" sz="1700" u="none" strike="noStrike" noProof="0"/>
                        <a:t>Parameswari </a:t>
                      </a:r>
                      <a:endParaRPr lang="en-US" sz="1500" b="1">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lvl="0">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lvl="0">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lvl="0" algn="ctr">
                        <a:buNone/>
                      </a:pPr>
                      <a:r>
                        <a:rPr lang="en-US" sz="1500">
                          <a:effectLst>
                            <a:outerShdw blurRad="63500" sx="102000" sy="102000" algn="ctr" rotWithShape="0">
                              <a:prstClr val="black">
                                <a:alpha val="40000"/>
                              </a:prstClr>
                            </a:outerShdw>
                          </a:effectLst>
                        </a:rPr>
                        <a:t>P</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lvl="0" algn="ctr">
                        <a:buNone/>
                      </a:pPr>
                      <a:r>
                        <a:rPr lang="en-US" sz="1500">
                          <a:effectLst>
                            <a:outerShdw blurRad="63500" sx="102000" sy="102000" algn="ctr" rotWithShape="0">
                              <a:prstClr val="black">
                                <a:alpha val="40000"/>
                              </a:prstClr>
                            </a:outerShdw>
                          </a:effectLst>
                        </a:rPr>
                        <a:t>S</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895865712"/>
                  </a:ext>
                </a:extLst>
              </a:tr>
              <a:tr h="365385">
                <a:tc>
                  <a:txBody>
                    <a:bodyPr/>
                    <a:lstStyle/>
                    <a:p>
                      <a:pPr lvl="0" algn="l">
                        <a:buNone/>
                      </a:pPr>
                      <a:r>
                        <a:rPr lang="en" sz="1700" u="none" strike="noStrike" noProof="0"/>
                        <a:t>Roberto</a:t>
                      </a:r>
                      <a:endParaRPr lang="en-US" sz="1500" b="1">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buNone/>
                      </a:pPr>
                      <a:r>
                        <a:rPr lang="en-US" sz="1500">
                          <a:effectLst>
                            <a:outerShdw blurRad="63500" sx="102000" sy="102000" algn="ctr" rotWithShape="0">
                              <a:prstClr val="black">
                                <a:alpha val="40000"/>
                              </a:prstClr>
                            </a:outerShdw>
                          </a:effectLst>
                        </a:rPr>
                        <a:t>S</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a:effectLst>
                            <a:outerShdw blurRad="63500" sx="102000" sy="102000" algn="ctr" rotWithShape="0">
                              <a:prstClr val="black">
                                <a:alpha val="40000"/>
                              </a:prstClr>
                            </a:outerShdw>
                          </a:effectLst>
                        </a:rPr>
                        <a:t>P</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2352119349"/>
                  </a:ext>
                </a:extLst>
              </a:tr>
              <a:tr h="365385">
                <a:tc>
                  <a:txBody>
                    <a:bodyPr/>
                    <a:lstStyle/>
                    <a:p>
                      <a:pPr lvl="0" algn="l">
                        <a:buNone/>
                      </a:pPr>
                      <a:r>
                        <a:rPr lang="en" sz="1700" u="none" strike="noStrike" noProof="0"/>
                        <a:t>Stuart</a:t>
                      </a:r>
                      <a:endParaRPr lang="en-US" sz="1500" b="1">
                        <a:latin typeface="Calibri"/>
                      </a:endParaRPr>
                    </a:p>
                  </a:txBody>
                  <a:tcPr marL="103694" marR="103694" marT="51846" marB="51846">
                    <a:lnR w="12700" cap="flat" cmpd="sng" algn="ctr">
                      <a:solidFill>
                        <a:srgbClr val="599ECB"/>
                      </a:solidFill>
                      <a:prstDash val="solid"/>
                      <a:round/>
                      <a:headEnd type="none" w="med" len="med"/>
                      <a:tailEnd type="none" w="med" len="med"/>
                    </a:ln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buNone/>
                      </a:pPr>
                      <a:endParaRPr lang="en-US" sz="1500" b="1">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a:effectLst>
                            <a:outerShdw blurRad="63500" sx="102000" sy="102000" algn="ctr" rotWithShape="0">
                              <a:prstClr val="black">
                                <a:alpha val="40000"/>
                              </a:prstClr>
                            </a:outerShdw>
                          </a:effectLst>
                        </a:rPr>
                        <a:t>S</a:t>
                      </a:r>
                      <a:endParaRPr lang="en-US" sz="1500" b="1">
                        <a:effectLst>
                          <a:outerShdw blurRad="63500" sx="102000" sy="102000" algn="ctr" rotWithShape="0">
                            <a:prstClr val="black">
                              <a:alpha val="40000"/>
                            </a:prstClr>
                          </a:outerShdw>
                        </a:effectLst>
                        <a:latin typeface="Calibri"/>
                      </a:endParaRPr>
                    </a:p>
                  </a:txBody>
                  <a:tcPr marL="103694" marR="103694" marT="51846" marB="51846">
                    <a:lnL w="12700" cap="flat" cmpd="sng" algn="ctr">
                      <a:solidFill>
                        <a:srgbClr val="599ECB"/>
                      </a:solidFill>
                      <a:prstDash val="solid"/>
                      <a:round/>
                      <a:headEnd type="none" w="med" len="med"/>
                      <a:tailEnd type="none" w="med" len="med"/>
                    </a:lnL>
                    <a:lnR w="12700" cap="flat" cmpd="sng" algn="ctr">
                      <a:solidFill>
                        <a:srgbClr val="599ECB"/>
                      </a:solidFill>
                      <a:prstDash val="solid"/>
                      <a:round/>
                      <a:headEnd type="none" w="med" len="med"/>
                      <a:tailEnd type="none" w="med" len="med"/>
                    </a:lnR>
                  </a:tcPr>
                </a:tc>
                <a:tc>
                  <a:txBody>
                    <a:bodyPr/>
                    <a:lstStyle/>
                    <a:p>
                      <a:pPr algn="ctr">
                        <a:buNone/>
                      </a:pPr>
                      <a:r>
                        <a:rPr lang="en-US" sz="1500">
                          <a:effectLst>
                            <a:outerShdw blurRad="63500" sx="102000" sy="102000" algn="ctr" rotWithShape="0">
                              <a:prstClr val="black">
                                <a:alpha val="40000"/>
                              </a:prstClr>
                            </a:outerShdw>
                          </a:effectLst>
                        </a:rPr>
                        <a:t>    P</a:t>
                      </a:r>
                      <a:endParaRPr lang="en-US">
                        <a:effectLst>
                          <a:outerShdw blurRad="63500" sx="102000" sy="102000" algn="ctr" rotWithShape="0">
                            <a:prstClr val="black">
                              <a:alpha val="40000"/>
                            </a:prstClr>
                          </a:outerShdw>
                        </a:effectLst>
                      </a:endParaRPr>
                    </a:p>
                  </a:txBody>
                  <a:tcPr marL="103694" marR="103694" marT="51846" marB="51846">
                    <a:lnL w="12700" cap="flat" cmpd="sng" algn="ctr">
                      <a:solidFill>
                        <a:srgbClr val="599ECB"/>
                      </a:solidFill>
                      <a:prstDash val="solid"/>
                      <a:round/>
                      <a:headEnd type="none" w="med" len="med"/>
                      <a:tailEnd type="none" w="med" len="med"/>
                    </a:lnL>
                  </a:tcPr>
                </a:tc>
                <a:extLst>
                  <a:ext uri="{0D108BD9-81ED-4DB2-BD59-A6C34878D82A}">
                    <a16:rowId xmlns:a16="http://schemas.microsoft.com/office/drawing/2014/main" val="3297638003"/>
                  </a:ext>
                </a:extLst>
              </a:tr>
            </a:tbl>
          </a:graphicData>
        </a:graphic>
      </p:graphicFrame>
      <p:graphicFrame>
        <p:nvGraphicFramePr>
          <p:cNvPr id="4" name="Table 3">
            <a:extLst>
              <a:ext uri="{FF2B5EF4-FFF2-40B4-BE49-F238E27FC236}">
                <a16:creationId xmlns:a16="http://schemas.microsoft.com/office/drawing/2014/main" id="{203E68B5-6A9F-4D4D-B322-D3529E742BDD}"/>
              </a:ext>
            </a:extLst>
          </p:cNvPr>
          <p:cNvGraphicFramePr>
            <a:graphicFrameLocks noGrp="1"/>
          </p:cNvGraphicFramePr>
          <p:nvPr>
            <p:extLst>
              <p:ext uri="{D42A27DB-BD31-4B8C-83A1-F6EECF244321}">
                <p14:modId xmlns:p14="http://schemas.microsoft.com/office/powerpoint/2010/main" val="3466888504"/>
              </p:ext>
            </p:extLst>
          </p:nvPr>
        </p:nvGraphicFramePr>
        <p:xfrm>
          <a:off x="1015362" y="3691212"/>
          <a:ext cx="1278573" cy="741680"/>
        </p:xfrm>
        <a:graphic>
          <a:graphicData uri="http://schemas.openxmlformats.org/drawingml/2006/table">
            <a:tbl>
              <a:tblPr firstRow="1" bandRow="1">
                <a:effectLst>
                  <a:outerShdw blurRad="63500" sx="102000" sy="102000" algn="ctr" rotWithShape="0">
                    <a:prstClr val="black">
                      <a:alpha val="40000"/>
                    </a:prstClr>
                  </a:outerShdw>
                </a:effectLst>
                <a:tableStyleId>{9D7B26C5-4107-4FEC-AEDC-1716B250A1EF}</a:tableStyleId>
              </a:tblPr>
              <a:tblGrid>
                <a:gridCol w="962343">
                  <a:extLst>
                    <a:ext uri="{9D8B030D-6E8A-4147-A177-3AD203B41FA5}">
                      <a16:colId xmlns:a16="http://schemas.microsoft.com/office/drawing/2014/main" val="2995925818"/>
                    </a:ext>
                  </a:extLst>
                </a:gridCol>
                <a:gridCol w="316230">
                  <a:extLst>
                    <a:ext uri="{9D8B030D-6E8A-4147-A177-3AD203B41FA5}">
                      <a16:colId xmlns:a16="http://schemas.microsoft.com/office/drawing/2014/main" val="1216332375"/>
                    </a:ext>
                  </a:extLst>
                </a:gridCol>
              </a:tblGrid>
              <a:tr h="370840">
                <a:tc>
                  <a:txBody>
                    <a:bodyPr/>
                    <a:lstStyle/>
                    <a:p>
                      <a:r>
                        <a:rPr lang="en-US" b="0"/>
                        <a:t>Primary</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b="0">
                          <a:solidFill>
                            <a:schemeClr val="tx1"/>
                          </a:solidFill>
                          <a:effectLst>
                            <a:outerShdw blurRad="63500" sx="102000" sy="102000" algn="ctr" rotWithShape="0">
                              <a:prstClr val="black">
                                <a:alpha val="40000"/>
                              </a:prstClr>
                            </a:outerShdw>
                          </a:effectLst>
                        </a:rPr>
                        <a:t>P</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6853328"/>
                  </a:ext>
                </a:extLst>
              </a:tr>
              <a:tr h="370840">
                <a:tc>
                  <a:txBody>
                    <a:bodyPr/>
                    <a:lstStyle/>
                    <a:p>
                      <a:r>
                        <a:rPr lang="en-US"/>
                        <a:t>Secondary</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a:solidFill>
                            <a:schemeClr val="tx1"/>
                          </a:solidFill>
                          <a:effectLst>
                            <a:outerShdw blurRad="63500" sx="102000" sy="102000" algn="ctr" rotWithShape="0">
                              <a:prstClr val="black">
                                <a:alpha val="40000"/>
                              </a:prstClr>
                            </a:outerShdw>
                          </a:effectLst>
                        </a:rPr>
                        <a:t>S</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4897290"/>
                  </a:ext>
                </a:extLst>
              </a:tr>
            </a:tbl>
          </a:graphicData>
        </a:graphic>
      </p:graphicFrame>
    </p:spTree>
    <p:extLst>
      <p:ext uri="{BB962C8B-B14F-4D97-AF65-F5344CB8AC3E}">
        <p14:creationId xmlns:p14="http://schemas.microsoft.com/office/powerpoint/2010/main" val="77260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153F-56A5-4473-91C4-421D71CDD306}"/>
              </a:ext>
            </a:extLst>
          </p:cNvPr>
          <p:cNvSpPr>
            <a:spLocks noGrp="1"/>
          </p:cNvSpPr>
          <p:nvPr>
            <p:ph type="title"/>
          </p:nvPr>
        </p:nvSpPr>
        <p:spPr>
          <a:xfrm>
            <a:off x="906255" y="703862"/>
            <a:ext cx="7462838" cy="611686"/>
          </a:xfrm>
        </p:spPr>
        <p:txBody>
          <a:bodyPr spcFirstLastPara="1" vert="horz" wrap="square" lIns="91440" tIns="45720" rIns="91440" bIns="45720" rtlCol="0" anchor="b" anchorCtr="0">
            <a:normAutofit/>
          </a:bodyPr>
          <a:lstStyle/>
          <a:p>
            <a:pPr defTabSz="914400">
              <a:spcBef>
                <a:spcPct val="0"/>
              </a:spcBef>
            </a:pPr>
            <a:r>
              <a:rPr lang="en-US" b="1" dirty="0"/>
              <a:t>Budget</a:t>
            </a:r>
            <a:endParaRPr lang="en-US" sz="4400" dirty="0">
              <a:cs typeface="Calibri Light"/>
            </a:endParaRPr>
          </a:p>
        </p:txBody>
      </p:sp>
      <p:graphicFrame>
        <p:nvGraphicFramePr>
          <p:cNvPr id="4" name="Table 4">
            <a:extLst>
              <a:ext uri="{FF2B5EF4-FFF2-40B4-BE49-F238E27FC236}">
                <a16:creationId xmlns:a16="http://schemas.microsoft.com/office/drawing/2014/main" id="{A6E65E0E-CA2E-4443-B42C-3CC0147B8AAA}"/>
              </a:ext>
            </a:extLst>
          </p:cNvPr>
          <p:cNvGraphicFramePr>
            <a:graphicFrameLocks noGrp="1"/>
          </p:cNvGraphicFramePr>
          <p:nvPr>
            <p:extLst>
              <p:ext uri="{D42A27DB-BD31-4B8C-83A1-F6EECF244321}">
                <p14:modId xmlns:p14="http://schemas.microsoft.com/office/powerpoint/2010/main" val="2004569458"/>
              </p:ext>
            </p:extLst>
          </p:nvPr>
        </p:nvGraphicFramePr>
        <p:xfrm>
          <a:off x="2081297" y="1410799"/>
          <a:ext cx="5112751" cy="2731385"/>
        </p:xfrm>
        <a:graphic>
          <a:graphicData uri="http://schemas.openxmlformats.org/drawingml/2006/table">
            <a:tbl>
              <a:tblPr firstRow="1" bandRow="1">
                <a:tableStyleId>{69012ECD-51FC-41F1-AA8D-1B2483CD663E}</a:tableStyleId>
              </a:tblPr>
              <a:tblGrid>
                <a:gridCol w="1512788">
                  <a:extLst>
                    <a:ext uri="{9D8B030D-6E8A-4147-A177-3AD203B41FA5}">
                      <a16:colId xmlns:a16="http://schemas.microsoft.com/office/drawing/2014/main" val="1825913168"/>
                    </a:ext>
                  </a:extLst>
                </a:gridCol>
                <a:gridCol w="1146803">
                  <a:extLst>
                    <a:ext uri="{9D8B030D-6E8A-4147-A177-3AD203B41FA5}">
                      <a16:colId xmlns:a16="http://schemas.microsoft.com/office/drawing/2014/main" val="2103783958"/>
                    </a:ext>
                  </a:extLst>
                </a:gridCol>
                <a:gridCol w="1146803">
                  <a:extLst>
                    <a:ext uri="{9D8B030D-6E8A-4147-A177-3AD203B41FA5}">
                      <a16:colId xmlns:a16="http://schemas.microsoft.com/office/drawing/2014/main" val="2868434309"/>
                    </a:ext>
                  </a:extLst>
                </a:gridCol>
                <a:gridCol w="1306357">
                  <a:extLst>
                    <a:ext uri="{9D8B030D-6E8A-4147-A177-3AD203B41FA5}">
                      <a16:colId xmlns:a16="http://schemas.microsoft.com/office/drawing/2014/main" val="697995275"/>
                    </a:ext>
                  </a:extLst>
                </a:gridCol>
              </a:tblGrid>
              <a:tr h="273777">
                <a:tc>
                  <a:txBody>
                    <a:bodyPr/>
                    <a:lstStyle/>
                    <a:p>
                      <a:pPr>
                        <a:buNone/>
                      </a:pPr>
                      <a:r>
                        <a:rPr lang="en-US" sz="1100" dirty="0"/>
                        <a:t>Component</a:t>
                      </a:r>
                      <a:endParaRPr lang="en-US" sz="1100" b="1" dirty="0"/>
                    </a:p>
                  </a:txBody>
                  <a:tcPr marL="75008" marR="75008" marT="37504" marB="37504"/>
                </a:tc>
                <a:tc>
                  <a:txBody>
                    <a:bodyPr/>
                    <a:lstStyle/>
                    <a:p>
                      <a:pPr>
                        <a:buNone/>
                      </a:pPr>
                      <a:r>
                        <a:rPr lang="en-US" sz="1100" b="1" dirty="0"/>
                        <a:t>Estimated Cost</a:t>
                      </a:r>
                    </a:p>
                  </a:txBody>
                  <a:tcPr marL="75008" marR="75008" marT="37504" marB="37504"/>
                </a:tc>
                <a:tc>
                  <a:txBody>
                    <a:bodyPr/>
                    <a:lstStyle/>
                    <a:p>
                      <a:pPr>
                        <a:buNone/>
                      </a:pPr>
                      <a:r>
                        <a:rPr lang="en-US" sz="1100" dirty="0"/>
                        <a:t>Actual Cost</a:t>
                      </a:r>
                      <a:endParaRPr lang="en-US" sz="1100" b="1" dirty="0"/>
                    </a:p>
                  </a:txBody>
                  <a:tcPr marL="75008" marR="75008" marT="37504" marB="37504"/>
                </a:tc>
                <a:tc>
                  <a:txBody>
                    <a:bodyPr/>
                    <a:lstStyle/>
                    <a:p>
                      <a:pPr>
                        <a:buNone/>
                      </a:pPr>
                      <a:r>
                        <a:rPr lang="en-US" sz="1100" dirty="0"/>
                        <a:t>Vendor</a:t>
                      </a:r>
                      <a:endParaRPr lang="en-US" sz="1100" b="1" dirty="0"/>
                    </a:p>
                  </a:txBody>
                  <a:tcPr marL="75008" marR="75008" marT="37504" marB="37504"/>
                </a:tc>
                <a:extLst>
                  <a:ext uri="{0D108BD9-81ED-4DB2-BD59-A6C34878D82A}">
                    <a16:rowId xmlns:a16="http://schemas.microsoft.com/office/drawing/2014/main" val="3564092648"/>
                  </a:ext>
                </a:extLst>
              </a:tr>
              <a:tr h="0">
                <a:tc>
                  <a:txBody>
                    <a:bodyPr/>
                    <a:lstStyle/>
                    <a:p>
                      <a:pPr>
                        <a:buNone/>
                      </a:pPr>
                      <a:r>
                        <a:rPr lang="en-US" sz="1100" dirty="0"/>
                        <a:t>LIDAR</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lgn="r">
                        <a:buNone/>
                      </a:pPr>
                      <a:r>
                        <a:rPr lang="en-US" sz="1100" b="0" dirty="0"/>
                        <a:t>$100.00</a:t>
                      </a:r>
                    </a:p>
                  </a:txBody>
                  <a:tcPr marL="75008" marR="75008" marT="37504" marB="37504"/>
                </a:tc>
                <a:tc>
                  <a:txBody>
                    <a:bodyPr/>
                    <a:lstStyle/>
                    <a:p>
                      <a:pPr algn="r">
                        <a:buNone/>
                      </a:pPr>
                      <a:r>
                        <a:rPr lang="en-US" sz="1100" dirty="0"/>
                        <a:t>$149.99</a:t>
                      </a:r>
                      <a:endParaRPr lang="en-US" sz="1100" b="1" dirty="0"/>
                    </a:p>
                  </a:txBody>
                  <a:tcPr marL="75008" marR="75008" marT="37504" marB="37504"/>
                </a:tc>
                <a:tc>
                  <a:txBody>
                    <a:bodyPr/>
                    <a:lstStyle/>
                    <a:p>
                      <a:pPr algn="ctr">
                        <a:buNone/>
                      </a:pPr>
                      <a:r>
                        <a:rPr lang="en-US" sz="1100" dirty="0" err="1"/>
                        <a:t>RobotShop</a:t>
                      </a:r>
                      <a:endParaRPr lang="en-US" sz="1100" b="1" dirty="0"/>
                    </a:p>
                  </a:txBody>
                  <a:tcPr marL="75008" marR="75008" marT="37504" marB="37504"/>
                </a:tc>
                <a:extLst>
                  <a:ext uri="{0D108BD9-81ED-4DB2-BD59-A6C34878D82A}">
                    <a16:rowId xmlns:a16="http://schemas.microsoft.com/office/drawing/2014/main" val="3858800142"/>
                  </a:ext>
                </a:extLst>
              </a:tr>
              <a:tr h="0">
                <a:tc>
                  <a:txBody>
                    <a:bodyPr/>
                    <a:lstStyle/>
                    <a:p>
                      <a:pPr>
                        <a:buNone/>
                      </a:pPr>
                      <a:r>
                        <a:rPr lang="en-US" sz="1100" dirty="0"/>
                        <a:t>Ultrasonic Range Finder</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lgn="r">
                        <a:buNone/>
                      </a:pPr>
                      <a:r>
                        <a:rPr lang="en-US" sz="1100" b="0" dirty="0"/>
                        <a:t>$5.00</a:t>
                      </a:r>
                    </a:p>
                  </a:txBody>
                  <a:tcPr marL="75008" marR="75008" marT="37504" marB="37504"/>
                </a:tc>
                <a:tc>
                  <a:txBody>
                    <a:bodyPr/>
                    <a:lstStyle/>
                    <a:p>
                      <a:pPr algn="r">
                        <a:buNone/>
                      </a:pPr>
                      <a:r>
                        <a:rPr lang="en-US" sz="1100" dirty="0"/>
                        <a:t>$16.00</a:t>
                      </a:r>
                      <a:endParaRPr lang="en-US" sz="1100" b="1" dirty="0"/>
                    </a:p>
                  </a:txBody>
                  <a:tcPr marL="75008" marR="75008" marT="37504" marB="37504"/>
                </a:tc>
                <a:tc>
                  <a:txBody>
                    <a:bodyPr/>
                    <a:lstStyle/>
                    <a:p>
                      <a:pPr algn="ctr">
                        <a:buNone/>
                      </a:pPr>
                      <a:r>
                        <a:rPr lang="en-US" sz="1100" dirty="0" err="1"/>
                        <a:t>RobotShop</a:t>
                      </a:r>
                      <a:endParaRPr lang="en-US" sz="1100" b="1" dirty="0"/>
                    </a:p>
                  </a:txBody>
                  <a:tcPr marL="75008" marR="75008" marT="37504" marB="37504"/>
                </a:tc>
                <a:extLst>
                  <a:ext uri="{0D108BD9-81ED-4DB2-BD59-A6C34878D82A}">
                    <a16:rowId xmlns:a16="http://schemas.microsoft.com/office/drawing/2014/main" val="2023105800"/>
                  </a:ext>
                </a:extLst>
              </a:tr>
              <a:tr h="116787">
                <a:tc>
                  <a:txBody>
                    <a:bodyPr/>
                    <a:lstStyle/>
                    <a:p>
                      <a:pPr>
                        <a:buNone/>
                      </a:pPr>
                      <a:r>
                        <a:rPr lang="en-US" sz="1100" dirty="0"/>
                        <a:t>Battery Pack </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lgn="r">
                        <a:buNone/>
                      </a:pPr>
                      <a:r>
                        <a:rPr lang="en-US" sz="1100" b="0" dirty="0"/>
                        <a:t>$15.00</a:t>
                      </a:r>
                    </a:p>
                  </a:txBody>
                  <a:tcPr marL="75008" marR="75008" marT="37504" marB="37504"/>
                </a:tc>
                <a:tc>
                  <a:txBody>
                    <a:bodyPr/>
                    <a:lstStyle/>
                    <a:p>
                      <a:pPr algn="r">
                        <a:buNone/>
                      </a:pPr>
                      <a:r>
                        <a:rPr lang="en-US" sz="1100" dirty="0"/>
                        <a:t>$59.99</a:t>
                      </a:r>
                      <a:endParaRPr lang="en-US" sz="1100" b="1" dirty="0"/>
                    </a:p>
                  </a:txBody>
                  <a:tcPr marL="75008" marR="75008" marT="37504" marB="37504"/>
                </a:tc>
                <a:tc>
                  <a:txBody>
                    <a:bodyPr/>
                    <a:lstStyle/>
                    <a:p>
                      <a:pPr algn="ctr">
                        <a:buNone/>
                      </a:pPr>
                      <a:r>
                        <a:rPr lang="en-US" sz="1100" dirty="0"/>
                        <a:t>Amazon</a:t>
                      </a:r>
                      <a:endParaRPr lang="en-US" sz="1100" b="1" dirty="0"/>
                    </a:p>
                  </a:txBody>
                  <a:tcPr marL="75008" marR="75008" marT="37504" marB="37504"/>
                </a:tc>
                <a:extLst>
                  <a:ext uri="{0D108BD9-81ED-4DB2-BD59-A6C34878D82A}">
                    <a16:rowId xmlns:a16="http://schemas.microsoft.com/office/drawing/2014/main" val="2361627150"/>
                  </a:ext>
                </a:extLst>
              </a:tr>
              <a:tr h="0">
                <a:tc>
                  <a:txBody>
                    <a:bodyPr/>
                    <a:lstStyle/>
                    <a:p>
                      <a:pPr>
                        <a:buNone/>
                      </a:pPr>
                      <a:r>
                        <a:rPr lang="en-US" sz="1100"/>
                        <a:t>Raspberry Pi</a:t>
                      </a:r>
                      <a:endParaRPr lang="en-US" sz="1100" b="1"/>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lgn="r">
                        <a:buNone/>
                      </a:pPr>
                      <a:r>
                        <a:rPr lang="en-US" sz="1100" b="0" dirty="0"/>
                        <a:t>$35.00</a:t>
                      </a:r>
                    </a:p>
                  </a:txBody>
                  <a:tcPr marL="75008" marR="75008" marT="37504" marB="37504"/>
                </a:tc>
                <a:tc>
                  <a:txBody>
                    <a:bodyPr/>
                    <a:lstStyle/>
                    <a:p>
                      <a:pPr algn="r">
                        <a:buNone/>
                      </a:pPr>
                      <a:r>
                        <a:rPr lang="en-US" sz="1100" dirty="0"/>
                        <a:t>$36.98</a:t>
                      </a:r>
                      <a:endParaRPr lang="en-US" sz="1100" b="1" dirty="0"/>
                    </a:p>
                  </a:txBody>
                  <a:tcPr marL="75008" marR="75008" marT="37504" marB="37504"/>
                </a:tc>
                <a:tc>
                  <a:txBody>
                    <a:bodyPr/>
                    <a:lstStyle/>
                    <a:p>
                      <a:pPr algn="ctr">
                        <a:buNone/>
                      </a:pPr>
                      <a:r>
                        <a:rPr lang="en-US" sz="1100" dirty="0"/>
                        <a:t>Amazon</a:t>
                      </a:r>
                      <a:endParaRPr lang="en-US" sz="1100" b="1" dirty="0"/>
                    </a:p>
                  </a:txBody>
                  <a:tcPr marL="75008" marR="75008" marT="37504" marB="37504"/>
                </a:tc>
                <a:extLst>
                  <a:ext uri="{0D108BD9-81ED-4DB2-BD59-A6C34878D82A}">
                    <a16:rowId xmlns:a16="http://schemas.microsoft.com/office/drawing/2014/main" val="1146039157"/>
                  </a:ext>
                </a:extLst>
              </a:tr>
              <a:tr h="101934">
                <a:tc>
                  <a:txBody>
                    <a:bodyPr/>
                    <a:lstStyle/>
                    <a:p>
                      <a:pPr>
                        <a:buNone/>
                      </a:pPr>
                      <a:r>
                        <a:rPr lang="en-US" sz="1100" dirty="0"/>
                        <a:t>Waterproof Servo</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lgn="r">
                        <a:buNone/>
                      </a:pPr>
                      <a:r>
                        <a:rPr lang="en-US" sz="1100" b="0" dirty="0"/>
                        <a:t>$50.00</a:t>
                      </a:r>
                    </a:p>
                  </a:txBody>
                  <a:tcPr marL="75008" marR="75008" marT="37504" marB="37504"/>
                </a:tc>
                <a:tc>
                  <a:txBody>
                    <a:bodyPr/>
                    <a:lstStyle/>
                    <a:p>
                      <a:pPr algn="r">
                        <a:buNone/>
                      </a:pPr>
                      <a:r>
                        <a:rPr lang="en-US" sz="1100" dirty="0"/>
                        <a:t>$42.99</a:t>
                      </a:r>
                      <a:endParaRPr lang="en-US" sz="1100" b="1" dirty="0"/>
                    </a:p>
                  </a:txBody>
                  <a:tcPr marL="75008" marR="75008" marT="37504" marB="37504"/>
                </a:tc>
                <a:tc>
                  <a:txBody>
                    <a:bodyPr/>
                    <a:lstStyle/>
                    <a:p>
                      <a:pPr algn="ctr">
                        <a:buNone/>
                      </a:pPr>
                      <a:r>
                        <a:rPr lang="en-US" sz="1100" dirty="0" err="1"/>
                        <a:t>RobotShop</a:t>
                      </a:r>
                      <a:endParaRPr lang="en-US" sz="1100" b="1" dirty="0"/>
                    </a:p>
                  </a:txBody>
                  <a:tcPr marL="75008" marR="75008" marT="37504" marB="37504"/>
                </a:tc>
                <a:extLst>
                  <a:ext uri="{0D108BD9-81ED-4DB2-BD59-A6C34878D82A}">
                    <a16:rowId xmlns:a16="http://schemas.microsoft.com/office/drawing/2014/main" val="758952953"/>
                  </a:ext>
                </a:extLst>
              </a:tr>
              <a:tr h="0">
                <a:tc>
                  <a:txBody>
                    <a:bodyPr/>
                    <a:lstStyle/>
                    <a:p>
                      <a:pPr>
                        <a:buNone/>
                      </a:pPr>
                      <a:r>
                        <a:rPr lang="en-US" sz="1100" dirty="0"/>
                        <a:t>Atmega328P</a:t>
                      </a:r>
                      <a:endParaRPr lang="en-US" sz="1100" b="1" dirty="0"/>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algn="r">
                        <a:buNone/>
                      </a:pPr>
                      <a:r>
                        <a:rPr lang="en-US" sz="1100" b="0" dirty="0"/>
                        <a:t>$4.50</a:t>
                      </a:r>
                    </a:p>
                  </a:txBody>
                  <a:tcPr marL="75008" marR="75008" marT="37504" marB="37504"/>
                </a:tc>
                <a:tc>
                  <a:txBody>
                    <a:bodyPr/>
                    <a:lstStyle/>
                    <a:p>
                      <a:pPr algn="r">
                        <a:buNone/>
                      </a:pPr>
                      <a:r>
                        <a:rPr lang="en-US" sz="1100" dirty="0"/>
                        <a:t>$4.50</a:t>
                      </a:r>
                      <a:endParaRPr lang="en-US" sz="1100" b="1" dirty="0"/>
                    </a:p>
                  </a:txBody>
                  <a:tcPr marL="75008" marR="75008" marT="37504" marB="37504"/>
                </a:tc>
                <a:tc>
                  <a:txBody>
                    <a:bodyPr/>
                    <a:lstStyle/>
                    <a:p>
                      <a:pPr algn="ctr">
                        <a:buNone/>
                      </a:pPr>
                      <a:r>
                        <a:rPr lang="en-US" sz="1100" dirty="0"/>
                        <a:t>Amazon</a:t>
                      </a:r>
                      <a:endParaRPr lang="en-US" sz="1100" b="1" dirty="0"/>
                    </a:p>
                  </a:txBody>
                  <a:tcPr marL="75008" marR="75008" marT="37504" marB="37504"/>
                </a:tc>
                <a:extLst>
                  <a:ext uri="{0D108BD9-81ED-4DB2-BD59-A6C34878D82A}">
                    <a16:rowId xmlns:a16="http://schemas.microsoft.com/office/drawing/2014/main" val="363376104"/>
                  </a:ext>
                </a:extLst>
              </a:tr>
              <a:tr h="120637">
                <a:tc>
                  <a:txBody>
                    <a:bodyPr/>
                    <a:lstStyle/>
                    <a:p>
                      <a:pPr>
                        <a:buNone/>
                      </a:pPr>
                      <a:r>
                        <a:rPr lang="en-US" sz="1100"/>
                        <a:t>Brackets</a:t>
                      </a:r>
                      <a:endParaRPr lang="en-US" sz="1100" b="1"/>
                    </a:p>
                  </a:txBody>
                  <a:tcPr marL="75008" marR="75008" marT="37504" marB="37504">
                    <a:gradFill>
                      <a:gsLst>
                        <a:gs pos="0">
                          <a:schemeClr val="accent1">
                            <a:lumMod val="67000"/>
                          </a:schemeClr>
                        </a:gs>
                        <a:gs pos="48000">
                          <a:schemeClr val="accent1">
                            <a:lumMod val="97000"/>
                            <a:lumOff val="3000"/>
                          </a:schemeClr>
                        </a:gs>
                        <a:gs pos="100000">
                          <a:schemeClr val="accent1">
                            <a:lumMod val="60000"/>
                            <a:lumOff val="40000"/>
                          </a:schemeClr>
                        </a:gs>
                      </a:gsLst>
                      <a:lin ang="7200000" scaled="0"/>
                    </a:gradFill>
                  </a:tcPr>
                </a:tc>
                <a:tc>
                  <a:txBody>
                    <a:bodyPr/>
                    <a:lstStyle/>
                    <a:p>
                      <a:pPr algn="r">
                        <a:buNone/>
                      </a:pPr>
                      <a:r>
                        <a:rPr lang="en-US" sz="1100" b="0" dirty="0"/>
                        <a:t>$20.00</a:t>
                      </a:r>
                    </a:p>
                  </a:txBody>
                  <a:tcPr marL="75008" marR="75008" marT="37504" marB="37504"/>
                </a:tc>
                <a:tc>
                  <a:txBody>
                    <a:bodyPr/>
                    <a:lstStyle/>
                    <a:p>
                      <a:pPr algn="r">
                        <a:buNone/>
                      </a:pPr>
                      <a:r>
                        <a:rPr lang="en-US" sz="1100" dirty="0"/>
                        <a:t>$17.90</a:t>
                      </a:r>
                      <a:endParaRPr lang="en-US" sz="1100" b="1" dirty="0"/>
                    </a:p>
                  </a:txBody>
                  <a:tcPr marL="75008" marR="75008" marT="37504" marB="37504"/>
                </a:tc>
                <a:tc>
                  <a:txBody>
                    <a:bodyPr/>
                    <a:lstStyle/>
                    <a:p>
                      <a:pPr algn="ctr">
                        <a:buNone/>
                      </a:pPr>
                      <a:r>
                        <a:rPr lang="en-US" sz="1100" dirty="0" err="1"/>
                        <a:t>RobotShop</a:t>
                      </a:r>
                      <a:endParaRPr lang="en-US" sz="1100" b="1" dirty="0"/>
                    </a:p>
                  </a:txBody>
                  <a:tcPr marL="75008" marR="75008" marT="37504" marB="37504"/>
                </a:tc>
                <a:extLst>
                  <a:ext uri="{0D108BD9-81ED-4DB2-BD59-A6C34878D82A}">
                    <a16:rowId xmlns:a16="http://schemas.microsoft.com/office/drawing/2014/main" val="151145870"/>
                  </a:ext>
                </a:extLst>
              </a:tr>
              <a:tr h="0">
                <a:tc>
                  <a:txBody>
                    <a:bodyPr/>
                    <a:lstStyle/>
                    <a:p>
                      <a:pPr lvl="0">
                        <a:buNone/>
                      </a:pPr>
                      <a:r>
                        <a:rPr lang="en-US" sz="1100" b="0" dirty="0" err="1"/>
                        <a:t>Traxxas</a:t>
                      </a:r>
                      <a:r>
                        <a:rPr lang="en-US" sz="1100" b="0" dirty="0"/>
                        <a:t> RC Car</a:t>
                      </a:r>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lvl="0" algn="r">
                        <a:buNone/>
                      </a:pPr>
                      <a:r>
                        <a:rPr lang="en-US" sz="1100" b="0" dirty="0"/>
                        <a:t>$499.99</a:t>
                      </a:r>
                    </a:p>
                  </a:txBody>
                  <a:tcPr marL="75008" marR="75008" marT="37504" marB="37504"/>
                </a:tc>
                <a:tc>
                  <a:txBody>
                    <a:bodyPr/>
                    <a:lstStyle/>
                    <a:p>
                      <a:pPr lvl="0" algn="r">
                        <a:buNone/>
                      </a:pPr>
                      <a:r>
                        <a:rPr lang="en-US" sz="1100" b="0" dirty="0"/>
                        <a:t>$249.95</a:t>
                      </a:r>
                    </a:p>
                  </a:txBody>
                  <a:tcPr marL="75008" marR="75008" marT="37504" marB="37504"/>
                </a:tc>
                <a:tc>
                  <a:txBody>
                    <a:bodyPr/>
                    <a:lstStyle/>
                    <a:p>
                      <a:pPr lvl="0" algn="ctr">
                        <a:buNone/>
                      </a:pPr>
                      <a:r>
                        <a:rPr lang="en-US" sz="1100" b="0" dirty="0" err="1"/>
                        <a:t>Traxxas</a:t>
                      </a:r>
                      <a:endParaRPr lang="en-US" sz="1100" b="0" dirty="0"/>
                    </a:p>
                  </a:txBody>
                  <a:tcPr marL="75008" marR="75008" marT="37504" marB="37504"/>
                </a:tc>
                <a:extLst>
                  <a:ext uri="{0D108BD9-81ED-4DB2-BD59-A6C34878D82A}">
                    <a16:rowId xmlns:a16="http://schemas.microsoft.com/office/drawing/2014/main" val="15307550"/>
                  </a:ext>
                </a:extLst>
              </a:tr>
              <a:tr h="0">
                <a:tc>
                  <a:txBody>
                    <a:bodyPr/>
                    <a:lstStyle/>
                    <a:p>
                      <a:pPr lvl="0">
                        <a:buNone/>
                      </a:pPr>
                      <a:r>
                        <a:rPr lang="en-US" sz="1100" b="0" dirty="0"/>
                        <a:t>Button &amp; RBG LED</a:t>
                      </a:r>
                    </a:p>
                  </a:txBody>
                  <a:tcPr marL="75008" marR="75008" marT="37504" marB="37504">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7200000" scaled="0"/>
                      <a:tileRect/>
                    </a:gradFill>
                  </a:tcPr>
                </a:tc>
                <a:tc>
                  <a:txBody>
                    <a:bodyPr/>
                    <a:lstStyle/>
                    <a:p>
                      <a:pPr lvl="0" algn="r">
                        <a:buNone/>
                      </a:pPr>
                      <a:r>
                        <a:rPr lang="en-US" sz="1100" b="0" dirty="0"/>
                        <a:t>$5.00</a:t>
                      </a:r>
                    </a:p>
                  </a:txBody>
                  <a:tcPr marL="75008" marR="75008" marT="37504" marB="37504"/>
                </a:tc>
                <a:tc>
                  <a:txBody>
                    <a:bodyPr/>
                    <a:lstStyle/>
                    <a:p>
                      <a:pPr lvl="0" algn="r">
                        <a:buNone/>
                      </a:pPr>
                      <a:r>
                        <a:rPr lang="en-US" sz="1100" b="0" dirty="0"/>
                        <a:t>$14.95</a:t>
                      </a:r>
                    </a:p>
                  </a:txBody>
                  <a:tcPr marL="75008" marR="75008" marT="37504" marB="37504"/>
                </a:tc>
                <a:tc>
                  <a:txBody>
                    <a:bodyPr/>
                    <a:lstStyle/>
                    <a:p>
                      <a:pPr lvl="0" algn="ctr">
                        <a:buNone/>
                      </a:pPr>
                      <a:r>
                        <a:rPr lang="en-US" sz="1100" b="0" dirty="0"/>
                        <a:t>Monk Makes</a:t>
                      </a:r>
                    </a:p>
                  </a:txBody>
                  <a:tcPr marL="75008" marR="75008" marT="37504" marB="37504"/>
                </a:tc>
                <a:extLst>
                  <a:ext uri="{0D108BD9-81ED-4DB2-BD59-A6C34878D82A}">
                    <a16:rowId xmlns:a16="http://schemas.microsoft.com/office/drawing/2014/main" val="2551127133"/>
                  </a:ext>
                </a:extLst>
              </a:tr>
              <a:tr h="273776">
                <a:tc>
                  <a:txBody>
                    <a:bodyPr/>
                    <a:lstStyle/>
                    <a:p>
                      <a:pPr lvl="0">
                        <a:buNone/>
                      </a:pPr>
                      <a:r>
                        <a:rPr lang="en-US" sz="1100" b="1" dirty="0"/>
                        <a:t>Total</a:t>
                      </a:r>
                    </a:p>
                  </a:txBody>
                  <a:tcPr marL="75008" marR="75008" marT="37504" marB="37504"/>
                </a:tc>
                <a:tc>
                  <a:txBody>
                    <a:bodyPr/>
                    <a:lstStyle/>
                    <a:p>
                      <a:pPr lvl="0" algn="r">
                        <a:buNone/>
                      </a:pPr>
                      <a:r>
                        <a:rPr lang="en-US" sz="1100" b="1" dirty="0"/>
                        <a:t>$734.49</a:t>
                      </a:r>
                    </a:p>
                  </a:txBody>
                  <a:tcPr marL="75008" marR="75008" marT="37504" marB="37504"/>
                </a:tc>
                <a:tc>
                  <a:txBody>
                    <a:bodyPr/>
                    <a:lstStyle/>
                    <a:p>
                      <a:pPr lvl="0" algn="r">
                        <a:buNone/>
                      </a:pPr>
                      <a:r>
                        <a:rPr lang="en-US" sz="1100" b="1" dirty="0"/>
                        <a:t>$593.25</a:t>
                      </a:r>
                    </a:p>
                  </a:txBody>
                  <a:tcPr marL="75008" marR="75008" marT="37504" marB="37504"/>
                </a:tc>
                <a:tc>
                  <a:txBody>
                    <a:bodyPr/>
                    <a:lstStyle/>
                    <a:p>
                      <a:pPr lvl="0" algn="ctr">
                        <a:buNone/>
                      </a:pPr>
                      <a:endParaRPr lang="en-US" sz="1100" dirty="0"/>
                    </a:p>
                  </a:txBody>
                  <a:tcPr marL="75008" marR="75008" marT="37504" marB="37504"/>
                </a:tc>
                <a:extLst>
                  <a:ext uri="{0D108BD9-81ED-4DB2-BD59-A6C34878D82A}">
                    <a16:rowId xmlns:a16="http://schemas.microsoft.com/office/drawing/2014/main" val="874647319"/>
                  </a:ext>
                </a:extLst>
              </a:tr>
            </a:tbl>
          </a:graphicData>
        </a:graphic>
      </p:graphicFrame>
      <p:sp>
        <p:nvSpPr>
          <p:cNvPr id="16" name="TextBox 15">
            <a:extLst>
              <a:ext uri="{FF2B5EF4-FFF2-40B4-BE49-F238E27FC236}">
                <a16:creationId xmlns:a16="http://schemas.microsoft.com/office/drawing/2014/main" id="{475DF338-1179-4F33-BAA2-63EC78B00DBB}"/>
              </a:ext>
            </a:extLst>
          </p:cNvPr>
          <p:cNvSpPr txBox="1"/>
          <p:nvPr/>
        </p:nvSpPr>
        <p:spPr>
          <a:xfrm>
            <a:off x="2567156" y="4237435"/>
            <a:ext cx="4141035" cy="64633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Financed by</a:t>
            </a:r>
            <a:r>
              <a:rPr lang="en-US" dirty="0">
                <a:cs typeface="Calibri"/>
              </a:rPr>
              <a:t> Guard Dog Valves</a:t>
            </a:r>
          </a:p>
          <a:p>
            <a:pPr algn="ctr"/>
            <a:endParaRPr lang="en-US" dirty="0">
              <a:cs typeface="Calibri"/>
            </a:endParaRPr>
          </a:p>
        </p:txBody>
      </p:sp>
      <p:cxnSp>
        <p:nvCxnSpPr>
          <p:cNvPr id="12" name="Straight Connector 11">
            <a:extLst>
              <a:ext uri="{FF2B5EF4-FFF2-40B4-BE49-F238E27FC236}">
                <a16:creationId xmlns:a16="http://schemas.microsoft.com/office/drawing/2014/main" id="{C6428192-6DD4-4FC0-920F-265102CEC82E}"/>
              </a:ext>
            </a:extLst>
          </p:cNvPr>
          <p:cNvCxnSpPr>
            <a:cxnSpLocks/>
          </p:cNvCxnSpPr>
          <p:nvPr/>
        </p:nvCxnSpPr>
        <p:spPr>
          <a:xfrm>
            <a:off x="4741733" y="1690569"/>
            <a:ext cx="0" cy="2171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619003E-5BB2-447F-86B9-E482781ADF1E}"/>
              </a:ext>
            </a:extLst>
          </p:cNvPr>
          <p:cNvCxnSpPr>
            <a:cxnSpLocks/>
          </p:cNvCxnSpPr>
          <p:nvPr/>
        </p:nvCxnSpPr>
        <p:spPr>
          <a:xfrm>
            <a:off x="5889624" y="1690570"/>
            <a:ext cx="0" cy="21718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85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89232" y="463888"/>
            <a:ext cx="7466203" cy="85737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b="1" dirty="0"/>
              <a:t>Existing Issues with Current Watering System and Objectives</a:t>
            </a:r>
            <a:endParaRPr lang="en-US" b="1" dirty="0">
              <a:solidFill>
                <a:schemeClr val="dk2"/>
              </a:solidFill>
              <a:cs typeface="Calibri Light"/>
            </a:endParaRPr>
          </a:p>
        </p:txBody>
      </p:sp>
      <p:sp>
        <p:nvSpPr>
          <p:cNvPr id="69" name="Shape 69"/>
          <p:cNvSpPr txBox="1">
            <a:spLocks noGrp="1"/>
          </p:cNvSpPr>
          <p:nvPr>
            <p:ph type="body" idx="1"/>
          </p:nvPr>
        </p:nvSpPr>
        <p:spPr>
          <a:xfrm>
            <a:off x="795352" y="1391898"/>
            <a:ext cx="3655106" cy="558291"/>
          </a:xfrm>
          <a:prstGeom prst="rect">
            <a:avLst/>
          </a:prstGeom>
        </p:spPr>
        <p:txBody>
          <a:bodyPr spcFirstLastPara="1" vert="horz" wrap="square" lIns="91425" tIns="91425" rIns="91425" bIns="91425" rtlCol="0" anchor="b" anchorCtr="0">
            <a:noAutofit/>
          </a:bodyPr>
          <a:lstStyle/>
          <a:p>
            <a:pPr marL="0" lvl="0" indent="0" rtl="0">
              <a:lnSpc>
                <a:spcPct val="100000"/>
              </a:lnSpc>
              <a:spcBef>
                <a:spcPts val="0"/>
              </a:spcBef>
              <a:spcAft>
                <a:spcPts val="0"/>
              </a:spcAft>
              <a:buNone/>
            </a:pPr>
            <a:r>
              <a:rPr lang="en-US" sz="2400" dirty="0"/>
              <a:t>Current Issues</a:t>
            </a:r>
          </a:p>
        </p:txBody>
      </p:sp>
      <p:sp>
        <p:nvSpPr>
          <p:cNvPr id="3" name="Content Placeholder 2">
            <a:extLst>
              <a:ext uri="{FF2B5EF4-FFF2-40B4-BE49-F238E27FC236}">
                <a16:creationId xmlns:a16="http://schemas.microsoft.com/office/drawing/2014/main" id="{C5F1BD38-BF1D-4007-800A-4A4EE4B25A6E}"/>
              </a:ext>
            </a:extLst>
          </p:cNvPr>
          <p:cNvSpPr>
            <a:spLocks noGrp="1"/>
          </p:cNvSpPr>
          <p:nvPr>
            <p:ph sz="quarter" idx="13"/>
          </p:nvPr>
        </p:nvSpPr>
        <p:spPr>
          <a:xfrm>
            <a:off x="798021" y="1950190"/>
            <a:ext cx="3652436" cy="2055140"/>
          </a:xfrm>
        </p:spPr>
        <p:txBody>
          <a:bodyPr/>
          <a:lstStyle/>
          <a:p>
            <a:pPr marL="482600" indent="-342900">
              <a:spcBef>
                <a:spcPts val="0"/>
              </a:spcBef>
              <a:buSzPts val="1400"/>
              <a:buFont typeface="Arial" panose="020B0604020202020204" pitchFamily="34" charset="0"/>
              <a:buChar char="•"/>
            </a:pPr>
            <a:r>
              <a:rPr lang="en-US" sz="1600" dirty="0"/>
              <a:t>Expensive</a:t>
            </a:r>
          </a:p>
          <a:p>
            <a:pPr marL="482600" indent="-342900">
              <a:spcBef>
                <a:spcPts val="0"/>
              </a:spcBef>
              <a:buSzPts val="1400"/>
              <a:buFont typeface="Arial" panose="020B0604020202020204" pitchFamily="34" charset="0"/>
              <a:buChar char="•"/>
            </a:pPr>
            <a:r>
              <a:rPr lang="en-US" sz="1600" dirty="0"/>
              <a:t>Invasive</a:t>
            </a:r>
          </a:p>
          <a:p>
            <a:pPr marL="482600" indent="-342900">
              <a:spcBef>
                <a:spcPts val="0"/>
              </a:spcBef>
              <a:buSzPts val="1400"/>
              <a:buFont typeface="Arial" panose="020B0604020202020204" pitchFamily="34" charset="0"/>
              <a:buChar char="•"/>
            </a:pPr>
            <a:r>
              <a:rPr lang="en-US" sz="1600" dirty="0"/>
              <a:t>Frequent Maintenance</a:t>
            </a:r>
          </a:p>
          <a:p>
            <a:pPr marL="482600" indent="-342900">
              <a:spcBef>
                <a:spcPts val="0"/>
              </a:spcBef>
              <a:buSzPts val="1400"/>
              <a:buFont typeface="Arial" panose="020B0604020202020204" pitchFamily="34" charset="0"/>
              <a:buChar char="•"/>
            </a:pPr>
            <a:r>
              <a:rPr lang="en-US" sz="1600" dirty="0"/>
              <a:t>User Error</a:t>
            </a:r>
          </a:p>
          <a:p>
            <a:endParaRPr lang="en-US" dirty="0"/>
          </a:p>
        </p:txBody>
      </p:sp>
      <p:sp>
        <p:nvSpPr>
          <p:cNvPr id="2" name="Text Placeholder 1">
            <a:extLst>
              <a:ext uri="{FF2B5EF4-FFF2-40B4-BE49-F238E27FC236}">
                <a16:creationId xmlns:a16="http://schemas.microsoft.com/office/drawing/2014/main" id="{C7438358-7966-415C-8DB4-35BFD919A528}"/>
              </a:ext>
            </a:extLst>
          </p:cNvPr>
          <p:cNvSpPr>
            <a:spLocks noGrp="1"/>
          </p:cNvSpPr>
          <p:nvPr>
            <p:ph type="body" sz="quarter" idx="3"/>
          </p:nvPr>
        </p:nvSpPr>
        <p:spPr>
          <a:xfrm>
            <a:off x="4612183" y="1391897"/>
            <a:ext cx="3661353" cy="558291"/>
          </a:xfrm>
        </p:spPr>
        <p:txBody>
          <a:bodyPr/>
          <a:lstStyle/>
          <a:p>
            <a:r>
              <a:rPr lang="en-US" sz="2400" dirty="0">
                <a:latin typeface="Calibri" panose="020F0502020204030204" pitchFamily="34" charset="0"/>
                <a:cs typeface="Calibri" panose="020F0502020204030204" pitchFamily="34" charset="0"/>
              </a:rPr>
              <a:t>Project Objectives</a:t>
            </a:r>
            <a:endParaRPr lang="en-US" sz="20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4E4EA67C-A660-459E-BB24-9716468E18F5}"/>
              </a:ext>
            </a:extLst>
          </p:cNvPr>
          <p:cNvSpPr>
            <a:spLocks noGrp="1"/>
          </p:cNvSpPr>
          <p:nvPr>
            <p:ph sz="quarter" idx="14"/>
          </p:nvPr>
        </p:nvSpPr>
        <p:spPr>
          <a:xfrm>
            <a:off x="4613051" y="1950190"/>
            <a:ext cx="4177658" cy="2320474"/>
          </a:xfrm>
        </p:spPr>
        <p:txBody>
          <a:bodyPr>
            <a:normAutofit/>
          </a:bodyPr>
          <a:lstStyle/>
          <a:p>
            <a:pPr marL="308610" indent="-285750">
              <a:spcBef>
                <a:spcPts val="1600"/>
              </a:spcBef>
              <a:buSzPts val="1400"/>
              <a:buFont typeface="Arial" panose="020B0604020202020204" pitchFamily="34" charset="0"/>
              <a:buChar char="•"/>
            </a:pPr>
            <a:r>
              <a:rPr lang="en-US" sz="1600" dirty="0"/>
              <a:t>Effective watering </a:t>
            </a:r>
            <a:endParaRPr lang="en-US" sz="1600" dirty="0">
              <a:cs typeface="Calibri"/>
            </a:endParaRPr>
          </a:p>
          <a:p>
            <a:pPr marL="308610" indent="-285750">
              <a:buSzPts val="1400"/>
              <a:buFont typeface="Arial" panose="020B0604020202020204" pitchFamily="34" charset="0"/>
              <a:buChar char="•"/>
            </a:pPr>
            <a:r>
              <a:rPr lang="en-US" sz="1600" dirty="0"/>
              <a:t>Monitoring soil</a:t>
            </a:r>
            <a:endParaRPr lang="en-US" sz="1600" b="1" dirty="0"/>
          </a:p>
          <a:p>
            <a:pPr marL="308610" indent="-285750">
              <a:buSzPts val="1400"/>
              <a:buFont typeface="Arial" panose="020B0604020202020204" pitchFamily="34" charset="0"/>
              <a:buChar char="•"/>
            </a:pPr>
            <a:r>
              <a:rPr lang="en-US" sz="1600" dirty="0"/>
              <a:t>User friendly </a:t>
            </a:r>
          </a:p>
          <a:p>
            <a:pPr marL="528066" lvl="1" indent="-285750">
              <a:buSzPts val="1400"/>
              <a:buFont typeface="Arial" panose="020B0604020202020204" pitchFamily="34" charset="0"/>
              <a:buChar char="•"/>
            </a:pPr>
            <a:r>
              <a:rPr lang="en-US" dirty="0"/>
              <a:t>Autonomous movement &amp; obstacle avoidance</a:t>
            </a:r>
          </a:p>
          <a:p>
            <a:pPr marL="528066" lvl="1" indent="-285750">
              <a:buSzPts val="1400"/>
              <a:buFont typeface="Arial" panose="020B0604020202020204" pitchFamily="34" charset="0"/>
              <a:buChar char="•"/>
            </a:pPr>
            <a:r>
              <a:rPr lang="en-US" dirty="0"/>
              <a:t>Cost saving</a:t>
            </a:r>
          </a:p>
          <a:p>
            <a:pPr marL="528066" lvl="1" indent="-285750">
              <a:buSzPts val="1400"/>
              <a:buFont typeface="Arial" panose="020B0604020202020204" pitchFamily="34" charset="0"/>
              <a:buChar char="•"/>
            </a:pPr>
            <a:r>
              <a:rPr lang="en-US" dirty="0"/>
              <a:t>Durable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4" name="Graphic 87">
            <a:extLst>
              <a:ext uri="{FF2B5EF4-FFF2-40B4-BE49-F238E27FC236}">
                <a16:creationId xmlns:a16="http://schemas.microsoft.com/office/drawing/2014/main" id="{ACAAF5D7-299C-47E0-BF58-5B55CABE4E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6506" y="1466989"/>
            <a:ext cx="3040041" cy="3040041"/>
          </a:xfrm>
          <a:prstGeom prst="roundRect">
            <a:avLst>
              <a:gd name="adj" fmla="val 5301"/>
            </a:avLst>
          </a:prstGeom>
          <a:ln w="82550" cap="sq">
            <a:solidFill>
              <a:srgbClr val="EAEAEA"/>
            </a:solidFill>
            <a:miter lim="800000"/>
          </a:ln>
          <a:effectLst/>
        </p:spPr>
      </p:pic>
      <p:sp>
        <p:nvSpPr>
          <p:cNvPr id="212" name="Shape 212"/>
          <p:cNvSpPr txBox="1">
            <a:spLocks noGrp="1"/>
          </p:cNvSpPr>
          <p:nvPr>
            <p:ph type="title"/>
          </p:nvPr>
        </p:nvSpPr>
        <p:spPr>
          <a:xfrm>
            <a:off x="897621" y="636470"/>
            <a:ext cx="7457813" cy="667093"/>
          </a:xfrm>
          <a:prstGeom prst="rect">
            <a:avLst/>
          </a:prstGeom>
        </p:spPr>
        <p:txBody>
          <a:bodyPr spcFirstLastPara="1" vert="horz" lIns="91440" tIns="45720" rIns="91440" bIns="45720" rtlCol="0" anchor="b" anchorCtr="0">
            <a:normAutofit/>
          </a:bodyPr>
          <a:lstStyle/>
          <a:p>
            <a:pPr marL="0" lvl="0" indent="0" algn="l" defTabSz="914400">
              <a:spcBef>
                <a:spcPct val="0"/>
              </a:spcBef>
              <a:spcAft>
                <a:spcPts val="0"/>
              </a:spcAft>
            </a:pPr>
            <a:r>
              <a:rPr lang="en-US" sz="4100" b="1" dirty="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108" name="Graphic 93">
            <a:extLst>
              <a:ext uri="{FF2B5EF4-FFF2-40B4-BE49-F238E27FC236}">
                <a16:creationId xmlns:a16="http://schemas.microsoft.com/office/drawing/2014/main" id="{392287A0-864B-4649-813F-D72D86065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046" y="1879092"/>
            <a:ext cx="2201418" cy="2201418"/>
          </a:xfrm>
          <a:prstGeom prst="roundRect">
            <a:avLst>
              <a:gd name="adj" fmla="val 7316"/>
            </a:avLst>
          </a:prstGeom>
          <a:ln w="82550" cap="sq">
            <a:solidFill>
              <a:srgbClr val="EAEAEA"/>
            </a:solidFill>
            <a:miter lim="800000"/>
          </a:ln>
          <a:effectLst/>
        </p:spPr>
      </p:pic>
      <p:sp>
        <p:nvSpPr>
          <p:cNvPr id="89" name="Shape 89"/>
          <p:cNvSpPr txBox="1">
            <a:spLocks noGrp="1"/>
          </p:cNvSpPr>
          <p:nvPr>
            <p:ph type="title"/>
          </p:nvPr>
        </p:nvSpPr>
        <p:spPr>
          <a:xfrm>
            <a:off x="895045" y="463888"/>
            <a:ext cx="7472973" cy="848990"/>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3600" b="1" dirty="0"/>
              <a:t>The Benefits</a:t>
            </a:r>
          </a:p>
        </p:txBody>
      </p:sp>
      <p:sp>
        <p:nvSpPr>
          <p:cNvPr id="90" name="Shape 90"/>
          <p:cNvSpPr txBox="1">
            <a:spLocks noGrp="1"/>
          </p:cNvSpPr>
          <p:nvPr>
            <p:ph type="body" idx="1"/>
          </p:nvPr>
        </p:nvSpPr>
        <p:spPr>
          <a:xfrm>
            <a:off x="3628360" y="1775319"/>
            <a:ext cx="4829840" cy="2568080"/>
          </a:xfrm>
          <a:prstGeom prst="rect">
            <a:avLst/>
          </a:prstGeom>
        </p:spPr>
        <p:txBody>
          <a:bodyPr spcFirstLastPara="1" vert="horz" lIns="91440" tIns="45720" rIns="91440" bIns="45720" rtlCol="0" anchorCtr="0">
            <a:normAutofit fontScale="92500" lnSpcReduction="20000"/>
          </a:bodyPr>
          <a:lstStyle/>
          <a:p>
            <a:pPr marL="457200" lvl="0" indent="-228600" defTabSz="914400">
              <a:lnSpc>
                <a:spcPct val="110000"/>
              </a:lnSpc>
              <a:spcBef>
                <a:spcPts val="0"/>
              </a:spcBef>
              <a:spcAft>
                <a:spcPts val="0"/>
              </a:spcAft>
              <a:buSzPts val="1800"/>
              <a:buFont typeface="Arial" panose="020B0604020202020204" pitchFamily="34" charset="0"/>
              <a:buChar char="•"/>
            </a:pPr>
            <a:r>
              <a:rPr lang="en-US" dirty="0"/>
              <a:t>Cost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Modern Sprinkler Head: $50+ annual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Moisture Sensors: $35+annual savings</a:t>
            </a:r>
          </a:p>
          <a:p>
            <a:pPr marL="1371600" lvl="2" indent="-228600" defTabSz="914400">
              <a:lnSpc>
                <a:spcPct val="110000"/>
              </a:lnSpc>
              <a:spcBef>
                <a:spcPts val="0"/>
              </a:spcBef>
              <a:spcAft>
                <a:spcPts val="0"/>
              </a:spcAft>
              <a:buSzPts val="1400"/>
              <a:buFont typeface="Arial" panose="020B0604020202020204" pitchFamily="34" charset="0"/>
              <a:buChar char="•"/>
            </a:pPr>
            <a:r>
              <a:rPr lang="en-US" sz="1500" dirty="0"/>
              <a:t>Average Yard: $415+ annual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Increased Accuracy of Watering: $15 annual savings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Energy cost of existing small pump: $30 annual</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More effective watering</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Low maintenance </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Overall healthier yard</a:t>
            </a:r>
          </a:p>
          <a:p>
            <a:pPr marL="457200" lvl="0" indent="-228600" defTabSz="914400">
              <a:lnSpc>
                <a:spcPct val="110000"/>
              </a:lnSpc>
              <a:spcBef>
                <a:spcPts val="0"/>
              </a:spcBef>
              <a:spcAft>
                <a:spcPts val="0"/>
              </a:spcAft>
              <a:buSzPts val="1800"/>
              <a:buFont typeface="Arial" panose="020B0604020202020204" pitchFamily="34" charset="0"/>
              <a:buChar char="•"/>
            </a:pPr>
            <a:r>
              <a:rPr lang="en-US" dirty="0"/>
              <a:t>Availability for bulk application to communities</a:t>
            </a:r>
          </a:p>
          <a:p>
            <a:pPr marL="914400" lvl="1" indent="-228600" defTabSz="914400">
              <a:lnSpc>
                <a:spcPct val="110000"/>
              </a:lnSpc>
              <a:spcBef>
                <a:spcPts val="0"/>
              </a:spcBef>
              <a:spcAft>
                <a:spcPts val="0"/>
              </a:spcAft>
              <a:buSzPts val="1700"/>
              <a:buFont typeface="Arial" panose="020B0604020202020204" pitchFamily="34" charset="0"/>
              <a:buChar char="•"/>
            </a:pPr>
            <a:r>
              <a:rPr lang="en-US" sz="1500" dirty="0"/>
              <a:t>All cost savings would multiply by multiple yards covered</a:t>
            </a:r>
          </a:p>
          <a:p>
            <a:pPr marL="0" lvl="0" indent="-228600" defTabSz="914400">
              <a:lnSpc>
                <a:spcPct val="110000"/>
              </a:lnSpc>
              <a:spcBef>
                <a:spcPts val="1600"/>
              </a:spcBef>
              <a:spcAft>
                <a:spcPts val="1600"/>
              </a:spcAft>
              <a:buFont typeface="Arial" panose="020B0604020202020204" pitchFamily="34" charset="0"/>
              <a:buChar cha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9140-8124-4830-9466-E00371424EF3}"/>
              </a:ext>
            </a:extLst>
          </p:cNvPr>
          <p:cNvSpPr>
            <a:spLocks noGrp="1"/>
          </p:cNvSpPr>
          <p:nvPr>
            <p:ph type="title"/>
          </p:nvPr>
        </p:nvSpPr>
        <p:spPr>
          <a:xfrm>
            <a:off x="907084" y="799755"/>
            <a:ext cx="7439584" cy="503808"/>
          </a:xfrm>
        </p:spPr>
        <p:txBody>
          <a:bodyPr spcFirstLastPara="1" vert="horz" lIns="91440" tIns="45720" rIns="91440" bIns="45720" rtlCol="0" anchor="ctr" anchorCtr="0">
            <a:normAutofit fontScale="90000"/>
          </a:bodyPr>
          <a:lstStyle/>
          <a:p>
            <a:pPr defTabSz="914400">
              <a:spcBef>
                <a:spcPct val="0"/>
              </a:spcBef>
            </a:pPr>
            <a:r>
              <a:rPr lang="en-US" sz="4000" b="1" dirty="0"/>
              <a:t>Specifications</a:t>
            </a:r>
            <a:endParaRPr lang="en-US" b="1" dirty="0">
              <a:cs typeface="Calibri Light"/>
            </a:endParaRPr>
          </a:p>
        </p:txBody>
      </p:sp>
      <p:graphicFrame>
        <p:nvGraphicFramePr>
          <p:cNvPr id="4" name="Table 4">
            <a:extLst>
              <a:ext uri="{FF2B5EF4-FFF2-40B4-BE49-F238E27FC236}">
                <a16:creationId xmlns:a16="http://schemas.microsoft.com/office/drawing/2014/main" id="{DC7BCDBB-7646-4408-8FA5-F189E8FF19FF}"/>
              </a:ext>
            </a:extLst>
          </p:cNvPr>
          <p:cNvGraphicFramePr>
            <a:graphicFrameLocks noGrp="1"/>
          </p:cNvGraphicFramePr>
          <p:nvPr>
            <p:extLst>
              <p:ext uri="{D42A27DB-BD31-4B8C-83A1-F6EECF244321}">
                <p14:modId xmlns:p14="http://schemas.microsoft.com/office/powerpoint/2010/main" val="2857736023"/>
              </p:ext>
            </p:extLst>
          </p:nvPr>
        </p:nvGraphicFramePr>
        <p:xfrm>
          <a:off x="2157004" y="1473220"/>
          <a:ext cx="4501822" cy="2910400"/>
        </p:xfrm>
        <a:graphic>
          <a:graphicData uri="http://schemas.openxmlformats.org/drawingml/2006/table">
            <a:tbl>
              <a:tblPr firstRow="1" bandRow="1">
                <a:tableStyleId>{69012ECD-51FC-41F1-AA8D-1B2483CD663E}</a:tableStyleId>
              </a:tblPr>
              <a:tblGrid>
                <a:gridCol w="2250911">
                  <a:extLst>
                    <a:ext uri="{9D8B030D-6E8A-4147-A177-3AD203B41FA5}">
                      <a16:colId xmlns:a16="http://schemas.microsoft.com/office/drawing/2014/main" val="1847557390"/>
                    </a:ext>
                  </a:extLst>
                </a:gridCol>
                <a:gridCol w="2250911">
                  <a:extLst>
                    <a:ext uri="{9D8B030D-6E8A-4147-A177-3AD203B41FA5}">
                      <a16:colId xmlns:a16="http://schemas.microsoft.com/office/drawing/2014/main" val="674739167"/>
                    </a:ext>
                  </a:extLst>
                </a:gridCol>
              </a:tblGrid>
              <a:tr h="243159">
                <a:tc>
                  <a:txBody>
                    <a:bodyPr/>
                    <a:lstStyle/>
                    <a:p>
                      <a:pPr>
                        <a:buNone/>
                      </a:pPr>
                      <a:r>
                        <a:rPr lang="en-US" sz="1200"/>
                        <a:t>Component</a:t>
                      </a:r>
                      <a:endParaRPr lang="en-US" sz="1200" b="1">
                        <a:latin typeface="Calibri"/>
                      </a:endParaRPr>
                    </a:p>
                  </a:txBody>
                  <a:tcPr marL="66619" marR="66619" marT="33310" marB="33310" anchor="ctr"/>
                </a:tc>
                <a:tc>
                  <a:txBody>
                    <a:bodyPr/>
                    <a:lstStyle/>
                    <a:p>
                      <a:pPr>
                        <a:buNone/>
                      </a:pPr>
                      <a:r>
                        <a:rPr lang="en-US" sz="1200"/>
                        <a:t>Design Specification</a:t>
                      </a:r>
                      <a:endParaRPr lang="en-US" sz="1200" b="1">
                        <a:latin typeface="Calibri"/>
                      </a:endParaRPr>
                    </a:p>
                  </a:txBody>
                  <a:tcPr marL="66619" marR="66619" marT="33310" marB="33310" anchor="ctr"/>
                </a:tc>
                <a:extLst>
                  <a:ext uri="{0D108BD9-81ED-4DB2-BD59-A6C34878D82A}">
                    <a16:rowId xmlns:a16="http://schemas.microsoft.com/office/drawing/2014/main" val="3678206662"/>
                  </a:ext>
                </a:extLst>
              </a:tr>
              <a:tr h="404155">
                <a:tc>
                  <a:txBody>
                    <a:bodyPr/>
                    <a:lstStyle/>
                    <a:p>
                      <a:pPr lvl="0" algn="l">
                        <a:buNone/>
                      </a:pPr>
                      <a:r>
                        <a:rPr lang="en" sz="1200" u="none" strike="noStrike" noProof="0"/>
                        <a:t>Vehicle Size</a:t>
                      </a:r>
                      <a:endParaRPr lang="en-US" sz="1200" b="1">
                        <a:latin typeface="Calibri"/>
                      </a:endParaRPr>
                    </a:p>
                  </a:txBody>
                  <a:tcPr marL="66619" marR="66619" marT="33310" marB="33310" anchor="ctr"/>
                </a:tc>
                <a:tc>
                  <a:txBody>
                    <a:bodyPr/>
                    <a:lstStyle/>
                    <a:p>
                      <a:pPr lvl="0" algn="l">
                        <a:buNone/>
                      </a:pPr>
                      <a:r>
                        <a:rPr lang="en" sz="1200" u="none" strike="noStrike" noProof="0"/>
                        <a:t>21.10” x 24.13” x 5.55”</a:t>
                      </a:r>
                    </a:p>
                    <a:p>
                      <a:pPr lvl="0" algn="l">
                        <a:buNone/>
                      </a:pPr>
                      <a:r>
                        <a:rPr lang="en" sz="1200" u="none" strike="noStrike" noProof="0"/>
                        <a:t>(L x W x H)</a:t>
                      </a:r>
                      <a:endParaRPr lang="en" sz="1200" b="1">
                        <a:latin typeface="Calibri"/>
                      </a:endParaRPr>
                    </a:p>
                  </a:txBody>
                  <a:tcPr marL="66619" marR="66619" marT="33310" marB="33310" anchor="ctr"/>
                </a:tc>
                <a:extLst>
                  <a:ext uri="{0D108BD9-81ED-4DB2-BD59-A6C34878D82A}">
                    <a16:rowId xmlns:a16="http://schemas.microsoft.com/office/drawing/2014/main" val="145235890"/>
                  </a:ext>
                </a:extLst>
              </a:tr>
              <a:tr h="398603">
                <a:tc>
                  <a:txBody>
                    <a:bodyPr/>
                    <a:lstStyle/>
                    <a:p>
                      <a:pPr lvl="0" algn="l">
                        <a:buNone/>
                      </a:pPr>
                      <a:r>
                        <a:rPr lang="en" sz="1200" u="none" strike="noStrike" noProof="0"/>
                        <a:t>Obstacle Detection Distance</a:t>
                      </a:r>
                      <a:endParaRPr lang="en-US" sz="1200"/>
                    </a:p>
                    <a:p>
                      <a:pPr lvl="0">
                        <a:buNone/>
                      </a:pPr>
                      <a:endParaRPr lang="en-US" sz="1200" b="1">
                        <a:latin typeface="Calibri"/>
                      </a:endParaRPr>
                    </a:p>
                  </a:txBody>
                  <a:tcPr marL="66619" marR="66619" marT="33310" marB="33310" anchor="ctr"/>
                </a:tc>
                <a:tc>
                  <a:txBody>
                    <a:bodyPr/>
                    <a:lstStyle/>
                    <a:p>
                      <a:pPr lvl="0" algn="l">
                        <a:buNone/>
                      </a:pPr>
                      <a:r>
                        <a:rPr lang="en" sz="1200" u="none" strike="noStrike" noProof="0"/>
                        <a:t>2 cm to 6 m</a:t>
                      </a:r>
                      <a:endParaRPr lang="en-US" sz="1200" b="1">
                        <a:latin typeface="Calibri"/>
                      </a:endParaRPr>
                    </a:p>
                  </a:txBody>
                  <a:tcPr marL="66619" marR="66619" marT="33310" marB="33310" anchor="ctr"/>
                </a:tc>
                <a:extLst>
                  <a:ext uri="{0D108BD9-81ED-4DB2-BD59-A6C34878D82A}">
                    <a16:rowId xmlns:a16="http://schemas.microsoft.com/office/drawing/2014/main" val="488221537"/>
                  </a:ext>
                </a:extLst>
              </a:tr>
              <a:tr h="398603">
                <a:tc>
                  <a:txBody>
                    <a:bodyPr/>
                    <a:lstStyle/>
                    <a:p>
                      <a:pPr lvl="0" algn="l">
                        <a:buNone/>
                      </a:pPr>
                      <a:r>
                        <a:rPr lang="en" sz="1200" u="none" strike="noStrike" noProof="0"/>
                        <a:t>Time to Water Designated Area</a:t>
                      </a:r>
                      <a:endParaRPr lang="en-US" sz="1200"/>
                    </a:p>
                    <a:p>
                      <a:pPr lvl="0">
                        <a:buNone/>
                      </a:pPr>
                      <a:endParaRPr lang="en-US" sz="1200" b="1">
                        <a:latin typeface="Calibri"/>
                      </a:endParaRPr>
                    </a:p>
                  </a:txBody>
                  <a:tcPr marL="66619" marR="66619" marT="33310" marB="33310" anchor="ctr"/>
                </a:tc>
                <a:tc>
                  <a:txBody>
                    <a:bodyPr/>
                    <a:lstStyle/>
                    <a:p>
                      <a:pPr lvl="0" algn="l">
                        <a:buNone/>
                      </a:pPr>
                      <a:r>
                        <a:rPr lang="en" sz="1200" u="none" strike="noStrike" noProof="0"/>
                        <a:t>≤1 hour per zone</a:t>
                      </a:r>
                      <a:endParaRPr lang="en-US" sz="1200" b="1">
                        <a:latin typeface="Calibri"/>
                      </a:endParaRPr>
                    </a:p>
                  </a:txBody>
                  <a:tcPr marL="66619" marR="66619" marT="33310" marB="33310" anchor="ctr"/>
                </a:tc>
                <a:extLst>
                  <a:ext uri="{0D108BD9-81ED-4DB2-BD59-A6C34878D82A}">
                    <a16:rowId xmlns:a16="http://schemas.microsoft.com/office/drawing/2014/main" val="1810931742"/>
                  </a:ext>
                </a:extLst>
              </a:tr>
              <a:tr h="248711">
                <a:tc>
                  <a:txBody>
                    <a:bodyPr/>
                    <a:lstStyle/>
                    <a:p>
                      <a:pPr lvl="0" algn="l">
                        <a:buNone/>
                      </a:pPr>
                      <a:r>
                        <a:rPr lang="en" sz="1200" u="none" strike="noStrike" noProof="0"/>
                        <a:t>Targeted Rate of Water Flow</a:t>
                      </a:r>
                      <a:endParaRPr lang="en-US" sz="1200" b="1">
                        <a:latin typeface="Calibri"/>
                      </a:endParaRPr>
                    </a:p>
                  </a:txBody>
                  <a:tcPr marL="66619" marR="66619" marT="33310" marB="33310" anchor="ctr"/>
                </a:tc>
                <a:tc>
                  <a:txBody>
                    <a:bodyPr/>
                    <a:lstStyle/>
                    <a:p>
                      <a:pPr lvl="0" algn="l">
                        <a:buNone/>
                      </a:pPr>
                      <a:r>
                        <a:rPr lang="en" sz="1200" u="none" strike="noStrike" noProof="0"/>
                        <a:t>24 Gallons Per Minute</a:t>
                      </a:r>
                      <a:endParaRPr lang="en-US" sz="1200" b="1">
                        <a:latin typeface="Calibri"/>
                      </a:endParaRPr>
                    </a:p>
                  </a:txBody>
                  <a:tcPr marL="66619" marR="66619" marT="33310" marB="33310" anchor="ctr"/>
                </a:tc>
                <a:extLst>
                  <a:ext uri="{0D108BD9-81ED-4DB2-BD59-A6C34878D82A}">
                    <a16:rowId xmlns:a16="http://schemas.microsoft.com/office/drawing/2014/main" val="3078350923"/>
                  </a:ext>
                </a:extLst>
              </a:tr>
              <a:tr h="248711">
                <a:tc>
                  <a:txBody>
                    <a:bodyPr/>
                    <a:lstStyle/>
                    <a:p>
                      <a:pPr lvl="0" algn="l">
                        <a:buNone/>
                      </a:pPr>
                      <a:r>
                        <a:rPr lang="en" sz="1200" u="none" strike="noStrike" noProof="0"/>
                        <a:t>Average Lawn Size</a:t>
                      </a:r>
                      <a:endParaRPr lang="en-US" sz="1200" b="1">
                        <a:latin typeface="Calibri"/>
                      </a:endParaRPr>
                    </a:p>
                  </a:txBody>
                  <a:tcPr marL="66619" marR="66619" marT="33310" marB="33310" anchor="ctr"/>
                </a:tc>
                <a:tc>
                  <a:txBody>
                    <a:bodyPr/>
                    <a:lstStyle/>
                    <a:p>
                      <a:pPr lvl="0" algn="l">
                        <a:buNone/>
                      </a:pPr>
                      <a:r>
                        <a:rPr lang="en" sz="1200" u="none" strike="noStrike" noProof="0"/>
                        <a:t>  .25 acre (10890 ft^2)</a:t>
                      </a:r>
                      <a:endParaRPr lang="en-US" sz="1200" b="1">
                        <a:latin typeface="Calibri"/>
                      </a:endParaRPr>
                    </a:p>
                  </a:txBody>
                  <a:tcPr marL="66619" marR="66619" marT="33310" marB="33310" anchor="ctr"/>
                </a:tc>
                <a:extLst>
                  <a:ext uri="{0D108BD9-81ED-4DB2-BD59-A6C34878D82A}">
                    <a16:rowId xmlns:a16="http://schemas.microsoft.com/office/drawing/2014/main" val="1290138333"/>
                  </a:ext>
                </a:extLst>
              </a:tr>
              <a:tr h="404155">
                <a:tc>
                  <a:txBody>
                    <a:bodyPr/>
                    <a:lstStyle/>
                    <a:p>
                      <a:pPr lvl="0" algn="l">
                        <a:buNone/>
                      </a:pPr>
                      <a:r>
                        <a:rPr lang="en" sz="1200" u="none" strike="noStrike" noProof="0"/>
                        <a:t>Battery Life</a:t>
                      </a:r>
                      <a:endParaRPr lang="en-US" sz="1200"/>
                    </a:p>
                    <a:p>
                      <a:pPr lvl="0" algn="l">
                        <a:buNone/>
                      </a:pPr>
                      <a:endParaRPr lang="en" sz="1200" b="1" i="0" u="none" strike="noStrike" noProof="0">
                        <a:solidFill>
                          <a:srgbClr val="000000"/>
                        </a:solidFill>
                        <a:latin typeface="Calibri"/>
                      </a:endParaRPr>
                    </a:p>
                  </a:txBody>
                  <a:tcPr marL="66619" marR="66619" marT="33310" marB="33310" anchor="ctr"/>
                </a:tc>
                <a:tc>
                  <a:txBody>
                    <a:bodyPr/>
                    <a:lstStyle/>
                    <a:p>
                      <a:pPr lvl="0" algn="l">
                        <a:buNone/>
                      </a:pPr>
                      <a:r>
                        <a:rPr lang="en" sz="1200" u="none" strike="noStrike" noProof="0"/>
                        <a:t>≤1 hour</a:t>
                      </a:r>
                      <a:endParaRPr lang="en-US" sz="1200" b="1">
                        <a:latin typeface="Calibri"/>
                      </a:endParaRPr>
                    </a:p>
                  </a:txBody>
                  <a:tcPr marL="66619" marR="66619" marT="33310" marB="33310" anchor="ctr"/>
                </a:tc>
                <a:extLst>
                  <a:ext uri="{0D108BD9-81ED-4DB2-BD59-A6C34878D82A}">
                    <a16:rowId xmlns:a16="http://schemas.microsoft.com/office/drawing/2014/main" val="3795278890"/>
                  </a:ext>
                </a:extLst>
              </a:tr>
              <a:tr h="404155">
                <a:tc>
                  <a:txBody>
                    <a:bodyPr/>
                    <a:lstStyle/>
                    <a:p>
                      <a:pPr lvl="0" algn="l">
                        <a:buNone/>
                      </a:pPr>
                      <a:r>
                        <a:rPr lang="en" sz="1200" u="none" strike="noStrike" noProof="0"/>
                        <a:t>Printed Circuit Board Size</a:t>
                      </a:r>
                      <a:endParaRPr lang="en-US" sz="1200"/>
                    </a:p>
                    <a:p>
                      <a:pPr lvl="0" algn="l">
                        <a:buNone/>
                      </a:pPr>
                      <a:endParaRPr lang="en" sz="1200" b="1" i="0" u="none" strike="noStrike" noProof="0">
                        <a:solidFill>
                          <a:srgbClr val="000000"/>
                        </a:solidFill>
                        <a:latin typeface="Calibri"/>
                      </a:endParaRPr>
                    </a:p>
                  </a:txBody>
                  <a:tcPr marL="66619" marR="66619" marT="33310" marB="33310" anchor="ctr"/>
                </a:tc>
                <a:tc>
                  <a:txBody>
                    <a:bodyPr/>
                    <a:lstStyle/>
                    <a:p>
                      <a:pPr lvl="0" algn="l">
                        <a:buNone/>
                      </a:pPr>
                      <a:r>
                        <a:rPr lang="en" sz="1200" u="none" strike="noStrike" noProof="0"/>
                        <a:t>6” x 5” (L x W)</a:t>
                      </a:r>
                      <a:endParaRPr lang="en-US" sz="1200" b="1">
                        <a:latin typeface="Calibri"/>
                      </a:endParaRPr>
                    </a:p>
                  </a:txBody>
                  <a:tcPr marL="66619" marR="66619" marT="33310" marB="33310" anchor="ctr"/>
                </a:tc>
                <a:extLst>
                  <a:ext uri="{0D108BD9-81ED-4DB2-BD59-A6C34878D82A}">
                    <a16:rowId xmlns:a16="http://schemas.microsoft.com/office/drawing/2014/main" val="3647506351"/>
                  </a:ext>
                </a:extLst>
              </a:tr>
            </a:tbl>
          </a:graphicData>
        </a:graphic>
      </p:graphicFrame>
      <p:cxnSp>
        <p:nvCxnSpPr>
          <p:cNvPr id="5" name="Straight Connector 4">
            <a:extLst>
              <a:ext uri="{FF2B5EF4-FFF2-40B4-BE49-F238E27FC236}">
                <a16:creationId xmlns:a16="http://schemas.microsoft.com/office/drawing/2014/main" id="{A6A0BE9C-0874-44AA-BCDF-1C924E59AB78}"/>
              </a:ext>
            </a:extLst>
          </p:cNvPr>
          <p:cNvCxnSpPr>
            <a:cxnSpLocks/>
          </p:cNvCxnSpPr>
          <p:nvPr/>
        </p:nvCxnSpPr>
        <p:spPr>
          <a:xfrm>
            <a:off x="4327875" y="1707139"/>
            <a:ext cx="0" cy="26519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3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4" name="Shape 84"/>
          <p:cNvPicPr preferRelativeResize="0"/>
          <p:nvPr/>
        </p:nvPicPr>
        <p:blipFill>
          <a:blip r:embed="rId3">
            <a:extLst/>
          </a:blip>
          <a:stretch>
            <a:fillRect/>
          </a:stretch>
        </p:blipFill>
        <p:spPr>
          <a:xfrm>
            <a:off x="4813302" y="1661020"/>
            <a:ext cx="3577664" cy="1860385"/>
          </a:xfrm>
          <a:prstGeom prst="roundRect">
            <a:avLst>
              <a:gd name="adj" fmla="val 5301"/>
            </a:avLst>
          </a:prstGeom>
          <a:noFill/>
          <a:ln w="82550" cap="sq">
            <a:noFill/>
            <a:miter lim="800000"/>
          </a:ln>
          <a:effectLst/>
        </p:spPr>
      </p:pic>
      <p:sp>
        <p:nvSpPr>
          <p:cNvPr id="82" name="Shape 82"/>
          <p:cNvSpPr txBox="1">
            <a:spLocks noGrp="1"/>
          </p:cNvSpPr>
          <p:nvPr>
            <p:ph type="title"/>
          </p:nvPr>
        </p:nvSpPr>
        <p:spPr>
          <a:xfrm>
            <a:off x="893428" y="463888"/>
            <a:ext cx="7497538" cy="844796"/>
          </a:xfrm>
          <a:prstGeom prst="rect">
            <a:avLst/>
          </a:prstGeom>
        </p:spPr>
        <p:txBody>
          <a:bodyPr spcFirstLastPara="1" vert="horz" lIns="91440" tIns="45720" rIns="91440" bIns="45720" rtlCol="0" anchor="b" anchorCtr="0">
            <a:normAutofit fontScale="90000"/>
          </a:bodyPr>
          <a:lstStyle/>
          <a:p>
            <a:pPr marL="0" lvl="0" indent="0" defTabSz="914400">
              <a:spcBef>
                <a:spcPct val="0"/>
              </a:spcBef>
              <a:spcAft>
                <a:spcPts val="0"/>
              </a:spcAft>
            </a:pPr>
            <a:r>
              <a:rPr lang="en-US" sz="3600" b="1" dirty="0"/>
              <a:t>Drive System: </a:t>
            </a:r>
            <a:r>
              <a:rPr lang="en-US" sz="3600" b="1" dirty="0" err="1"/>
              <a:t>Traxxas</a:t>
            </a:r>
            <a:r>
              <a:rPr lang="en-US" sz="3600" b="1" dirty="0"/>
              <a:t> Summit </a:t>
            </a:r>
            <a:r>
              <a:rPr lang="en-US" b="1" dirty="0"/>
              <a:t>1/16th</a:t>
            </a:r>
            <a:r>
              <a:rPr lang="en-US" sz="3600" b="1" dirty="0"/>
              <a:t> Scale</a:t>
            </a:r>
          </a:p>
        </p:txBody>
      </p:sp>
      <p:sp>
        <p:nvSpPr>
          <p:cNvPr id="83" name="Shape 83"/>
          <p:cNvSpPr txBox="1">
            <a:spLocks noGrp="1"/>
          </p:cNvSpPr>
          <p:nvPr>
            <p:ph type="body" idx="1"/>
          </p:nvPr>
        </p:nvSpPr>
        <p:spPr>
          <a:xfrm>
            <a:off x="893428" y="1661020"/>
            <a:ext cx="3437272" cy="2568080"/>
          </a:xfrm>
          <a:prstGeom prst="rect">
            <a:avLst/>
          </a:prstGeom>
        </p:spPr>
        <p:txBody>
          <a:bodyPr spcFirstLastPara="1" vert="horz" lIns="91440" tIns="45720" rIns="91440" bIns="45720" rtlCol="0" anchorCtr="0">
            <a:normAutofit/>
          </a:bodyPr>
          <a:lstStyle/>
          <a:p>
            <a:pPr marL="457200" lvl="0" indent="-228600" defTabSz="914400">
              <a:spcBef>
                <a:spcPts val="0"/>
              </a:spcBef>
              <a:spcAft>
                <a:spcPts val="600"/>
              </a:spcAft>
              <a:buSzPts val="1800"/>
              <a:buFont typeface="Arial" panose="020B0604020202020204" pitchFamily="34" charset="0"/>
              <a:buChar char="•"/>
            </a:pPr>
            <a:r>
              <a:rPr lang="en-US" sz="1300" dirty="0"/>
              <a:t>4 wheel drive</a:t>
            </a:r>
          </a:p>
          <a:p>
            <a:pPr marL="457200" lvl="0" indent="-228600" defTabSz="914400">
              <a:spcBef>
                <a:spcPts val="0"/>
              </a:spcBef>
              <a:spcAft>
                <a:spcPts val="600"/>
              </a:spcAft>
              <a:buSzPts val="1800"/>
              <a:buFont typeface="Arial" panose="020B0604020202020204" pitchFamily="34" charset="0"/>
              <a:buChar char="•"/>
            </a:pPr>
            <a:r>
              <a:rPr lang="en-US" sz="1300" dirty="0"/>
              <a:t>Durable suspension </a:t>
            </a:r>
          </a:p>
          <a:p>
            <a:pPr marL="457200" lvl="0" indent="-228600" defTabSz="914400">
              <a:spcBef>
                <a:spcPts val="0"/>
              </a:spcBef>
              <a:spcAft>
                <a:spcPts val="600"/>
              </a:spcAft>
              <a:buSzPts val="1800"/>
              <a:buFont typeface="Arial" panose="020B0604020202020204" pitchFamily="34" charset="0"/>
              <a:buChar char="•"/>
            </a:pPr>
            <a:r>
              <a:rPr lang="en-US" sz="1300" dirty="0"/>
              <a:t>Modular for modification of all parts</a:t>
            </a:r>
          </a:p>
          <a:p>
            <a:pPr marL="457200" lvl="0" indent="-228600" defTabSz="914400">
              <a:spcBef>
                <a:spcPts val="0"/>
              </a:spcBef>
              <a:spcAft>
                <a:spcPts val="600"/>
              </a:spcAft>
              <a:buSzPts val="1800"/>
              <a:buFont typeface="Arial" panose="020B0604020202020204" pitchFamily="34" charset="0"/>
              <a:buChar char="•"/>
            </a:pPr>
            <a:r>
              <a:rPr lang="en-US" sz="1300" dirty="0"/>
              <a:t>Proper scale for designed prototype</a:t>
            </a:r>
          </a:p>
          <a:p>
            <a:pPr marL="457200" lvl="0" indent="-228600" defTabSz="914400">
              <a:spcBef>
                <a:spcPts val="0"/>
              </a:spcBef>
              <a:spcAft>
                <a:spcPts val="600"/>
              </a:spcAft>
              <a:buSzPts val="1800"/>
              <a:buFont typeface="Arial" panose="020B0604020202020204" pitchFamily="34" charset="0"/>
              <a:buChar char="•"/>
            </a:pPr>
            <a:r>
              <a:rPr lang="en-US" sz="1300" dirty="0"/>
              <a:t>Relatively low weight</a:t>
            </a:r>
          </a:p>
          <a:p>
            <a:pPr marL="457200" lvl="0" indent="-228600" defTabSz="914400">
              <a:spcBef>
                <a:spcPts val="0"/>
              </a:spcBef>
              <a:spcAft>
                <a:spcPts val="600"/>
              </a:spcAft>
              <a:buSzPts val="1800"/>
              <a:buFont typeface="Arial" panose="020B0604020202020204" pitchFamily="34" charset="0"/>
              <a:buChar char="•"/>
            </a:pPr>
            <a:r>
              <a:rPr lang="en-US" sz="1300" dirty="0"/>
              <a:t>Comes with reliable, rechargeable battery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41AA-61D8-4FCE-94F0-09BD30CCE451}"/>
              </a:ext>
            </a:extLst>
          </p:cNvPr>
          <p:cNvSpPr>
            <a:spLocks noGrp="1"/>
          </p:cNvSpPr>
          <p:nvPr>
            <p:ph type="title"/>
          </p:nvPr>
        </p:nvSpPr>
        <p:spPr>
          <a:xfrm>
            <a:off x="875347" y="718114"/>
            <a:ext cx="7500759" cy="585450"/>
          </a:xfrm>
        </p:spPr>
        <p:txBody>
          <a:bodyPr spcFirstLastPara="1" vert="horz" wrap="square" lIns="91440" tIns="45720" rIns="91440" bIns="45720" rtlCol="0" anchor="b" anchorCtr="0">
            <a:normAutofit/>
          </a:bodyPr>
          <a:lstStyle/>
          <a:p>
            <a:pPr defTabSz="914400">
              <a:spcBef>
                <a:spcPct val="0"/>
              </a:spcBef>
            </a:pPr>
            <a:r>
              <a:rPr lang="en-US" b="1"/>
              <a:t>Hardware Block Diagram</a:t>
            </a:r>
            <a:endParaRPr lang="en-US" b="1">
              <a:cs typeface="Calibri Light"/>
            </a:endParaRPr>
          </a:p>
        </p:txBody>
      </p:sp>
      <p:pic>
        <p:nvPicPr>
          <p:cNvPr id="3" name="Picture 3" descr="A screenshot of a cell phone&#10;&#10;Description generated with very high confidence">
            <a:extLst>
              <a:ext uri="{FF2B5EF4-FFF2-40B4-BE49-F238E27FC236}">
                <a16:creationId xmlns:a16="http://schemas.microsoft.com/office/drawing/2014/main" id="{9ED7BDD2-43E2-49C8-A2CF-78F746D3AD5C}"/>
              </a:ext>
            </a:extLst>
          </p:cNvPr>
          <p:cNvPicPr>
            <a:picLocks noChangeAspect="1"/>
          </p:cNvPicPr>
          <p:nvPr/>
        </p:nvPicPr>
        <p:blipFill>
          <a:blip r:embed="rId2"/>
          <a:stretch>
            <a:fillRect/>
          </a:stretch>
        </p:blipFill>
        <p:spPr>
          <a:xfrm>
            <a:off x="2388938" y="1401515"/>
            <a:ext cx="4473575" cy="4876843"/>
          </a:xfrm>
          <a:prstGeom prst="rect">
            <a:avLst/>
          </a:prstGeom>
        </p:spPr>
      </p:pic>
    </p:spTree>
    <p:extLst>
      <p:ext uri="{BB962C8B-B14F-4D97-AF65-F5344CB8AC3E}">
        <p14:creationId xmlns:p14="http://schemas.microsoft.com/office/powerpoint/2010/main" val="151455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3" name="Title 2">
            <a:extLst>
              <a:ext uri="{FF2B5EF4-FFF2-40B4-BE49-F238E27FC236}">
                <a16:creationId xmlns:a16="http://schemas.microsoft.com/office/drawing/2014/main" id="{1DB79891-3D49-4882-B443-911ED4949FFE}"/>
              </a:ext>
            </a:extLst>
          </p:cNvPr>
          <p:cNvSpPr>
            <a:spLocks noGrp="1"/>
          </p:cNvSpPr>
          <p:nvPr>
            <p:ph type="title"/>
          </p:nvPr>
        </p:nvSpPr>
        <p:spPr>
          <a:xfrm>
            <a:off x="893428" y="752384"/>
            <a:ext cx="7462007" cy="566099"/>
          </a:xfrm>
        </p:spPr>
        <p:txBody>
          <a:bodyPr>
            <a:normAutofit/>
          </a:bodyPr>
          <a:lstStyle/>
          <a:p>
            <a:pPr algn="l"/>
            <a:r>
              <a:rPr lang="en-US" b="1" dirty="0"/>
              <a:t>LIDAR</a:t>
            </a:r>
          </a:p>
        </p:txBody>
      </p:sp>
      <p:sp>
        <p:nvSpPr>
          <p:cNvPr id="4" name="Content Placeholder 3">
            <a:extLst>
              <a:ext uri="{FF2B5EF4-FFF2-40B4-BE49-F238E27FC236}">
                <a16:creationId xmlns:a16="http://schemas.microsoft.com/office/drawing/2014/main" id="{05D38D1E-8760-4417-9EF9-8603C92A4125}"/>
              </a:ext>
            </a:extLst>
          </p:cNvPr>
          <p:cNvSpPr>
            <a:spLocks noGrp="1"/>
          </p:cNvSpPr>
          <p:nvPr>
            <p:ph sz="quarter" idx="13"/>
          </p:nvPr>
        </p:nvSpPr>
        <p:spPr>
          <a:xfrm>
            <a:off x="842819" y="1549938"/>
            <a:ext cx="2201717" cy="1595057"/>
          </a:xfrm>
        </p:spPr>
        <p:txBody>
          <a:bodyPr vert="horz" lIns="0" tIns="45720" rIns="0" bIns="45720" rtlCol="0" anchor="t">
            <a:normAutofit lnSpcReduction="10000"/>
          </a:bodyPr>
          <a:lstStyle/>
          <a:p>
            <a:pPr>
              <a:buFont typeface="Arial" panose="020B0604020202020204" pitchFamily="34" charset="0"/>
              <a:buChar char="•"/>
            </a:pPr>
            <a:r>
              <a:rPr lang="en-US" sz="1600" dirty="0"/>
              <a:t>    Purpose</a:t>
            </a:r>
          </a:p>
          <a:p>
            <a:pPr marL="436245" lvl="1" indent="-285750">
              <a:buFont typeface="Arial" panose="020B0604020202020204" pitchFamily="34" charset="0"/>
              <a:buChar char="•"/>
            </a:pPr>
            <a:r>
              <a:rPr lang="en-US" sz="1600" dirty="0"/>
              <a:t>Detect long range objects</a:t>
            </a:r>
            <a:endParaRPr lang="en-US" sz="1600" dirty="0">
              <a:cs typeface="Calibri"/>
            </a:endParaRPr>
          </a:p>
          <a:p>
            <a:pPr marL="436245" lvl="1" indent="-285750">
              <a:buFont typeface="Arial" panose="020B0604020202020204" pitchFamily="34" charset="0"/>
              <a:buChar char="•"/>
            </a:pPr>
            <a:r>
              <a:rPr lang="en-US" sz="1600" dirty="0"/>
              <a:t>Weatherproofing</a:t>
            </a:r>
            <a:endParaRPr lang="en-US" sz="1600" dirty="0">
              <a:cs typeface="Calibri"/>
            </a:endParaRPr>
          </a:p>
          <a:p>
            <a:pPr marL="573405" lvl="2" indent="-285750">
              <a:buFont typeface="Arial" panose="020B0604020202020204" pitchFamily="34" charset="0"/>
              <a:buChar char="•"/>
            </a:pPr>
            <a:r>
              <a:rPr lang="en-US" sz="1400" dirty="0"/>
              <a:t>LIDAR</a:t>
            </a:r>
            <a:endParaRPr lang="en-US" sz="1400" dirty="0">
              <a:cs typeface="Calibri"/>
            </a:endParaRPr>
          </a:p>
          <a:p>
            <a:pPr marL="573405" lvl="2" indent="-285750">
              <a:buFont typeface="Arial" panose="020B0604020202020204" pitchFamily="34" charset="0"/>
              <a:buChar char="•"/>
            </a:pPr>
            <a:r>
              <a:rPr lang="en-US" sz="1400" dirty="0"/>
              <a:t>Servo</a:t>
            </a:r>
            <a:endParaRPr lang="en-US" sz="1400" dirty="0">
              <a:cs typeface="Calibri"/>
            </a:endParaRPr>
          </a:p>
          <a:p>
            <a:pPr marL="287655" lvl="2" indent="0">
              <a:buNone/>
            </a:pPr>
            <a:endParaRPr lang="en-US" sz="1200" dirty="0">
              <a:cs typeface="Calibri"/>
            </a:endParaRPr>
          </a:p>
        </p:txBody>
      </p:sp>
      <p:graphicFrame>
        <p:nvGraphicFramePr>
          <p:cNvPr id="23" name="Table 11">
            <a:extLst>
              <a:ext uri="{FF2B5EF4-FFF2-40B4-BE49-F238E27FC236}">
                <a16:creationId xmlns:a16="http://schemas.microsoft.com/office/drawing/2014/main" id="{BBBDF2E5-7F83-4C0F-B32E-E12392783428}"/>
              </a:ext>
            </a:extLst>
          </p:cNvPr>
          <p:cNvGraphicFramePr>
            <a:graphicFrameLocks noGrp="1"/>
          </p:cNvGraphicFramePr>
          <p:nvPr>
            <p:extLst>
              <p:ext uri="{D42A27DB-BD31-4B8C-83A1-F6EECF244321}">
                <p14:modId xmlns:p14="http://schemas.microsoft.com/office/powerpoint/2010/main" val="3829936977"/>
              </p:ext>
            </p:extLst>
          </p:nvPr>
        </p:nvGraphicFramePr>
        <p:xfrm>
          <a:off x="1563831" y="3210792"/>
          <a:ext cx="6384521" cy="1456117"/>
        </p:xfrm>
        <a:graphic>
          <a:graphicData uri="http://schemas.openxmlformats.org/drawingml/2006/table">
            <a:tbl>
              <a:tblPr firstRow="1" bandRow="1">
                <a:effectLst>
                  <a:outerShdw blurRad="50800" dist="38100" dir="5400000" algn="t" rotWithShape="0">
                    <a:prstClr val="black">
                      <a:alpha val="40000"/>
                    </a:prstClr>
                  </a:outerShdw>
                </a:effectLst>
                <a:tableStyleId>{073A0DAA-6AF3-43AB-8588-CEC1D06C72B9}</a:tableStyleId>
              </a:tblPr>
              <a:tblGrid>
                <a:gridCol w="2241509">
                  <a:extLst>
                    <a:ext uri="{9D8B030D-6E8A-4147-A177-3AD203B41FA5}">
                      <a16:colId xmlns:a16="http://schemas.microsoft.com/office/drawing/2014/main" val="3327807871"/>
                    </a:ext>
                  </a:extLst>
                </a:gridCol>
                <a:gridCol w="2309051">
                  <a:extLst>
                    <a:ext uri="{9D8B030D-6E8A-4147-A177-3AD203B41FA5}">
                      <a16:colId xmlns:a16="http://schemas.microsoft.com/office/drawing/2014/main" val="4214634980"/>
                    </a:ext>
                  </a:extLst>
                </a:gridCol>
                <a:gridCol w="1833961">
                  <a:extLst>
                    <a:ext uri="{9D8B030D-6E8A-4147-A177-3AD203B41FA5}">
                      <a16:colId xmlns:a16="http://schemas.microsoft.com/office/drawing/2014/main" val="3218923003"/>
                    </a:ext>
                  </a:extLst>
                </a:gridCol>
              </a:tblGrid>
              <a:tr h="358837">
                <a:tc>
                  <a:txBody>
                    <a:bodyPr/>
                    <a:lstStyle/>
                    <a:p>
                      <a:pPr lvl="0" algn="l">
                        <a:buNone/>
                      </a:pPr>
                      <a:r>
                        <a:rPr lang="en-US" sz="1200" b="1" u="none" strike="noStrike" noProof="0" dirty="0"/>
                        <a:t>Manufacturer</a:t>
                      </a:r>
                      <a:endParaRPr lang="en-US" sz="12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l">
                        <a:buNone/>
                      </a:pPr>
                      <a:r>
                        <a:rPr lang="en-US" sz="1200" b="1" u="none" strike="noStrike" noProof="0" dirty="0"/>
                        <a:t>Garmin</a:t>
                      </a:r>
                      <a:endParaRPr lang="en-US" sz="12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lvl="0" algn="l">
                        <a:buNone/>
                      </a:pPr>
                      <a:r>
                        <a:rPr lang="en-US" sz="1200" b="1" dirty="0"/>
                        <a:t>RPLIDAR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20368577"/>
                  </a:ext>
                </a:extLst>
              </a:tr>
              <a:tr h="211080">
                <a:tc>
                  <a:txBody>
                    <a:bodyPr/>
                    <a:lstStyle/>
                    <a:p>
                      <a:pPr>
                        <a:buNone/>
                      </a:pPr>
                      <a:r>
                        <a:rPr lang="en-US" sz="1200" b="1" dirty="0"/>
                        <a:t>Accuracy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sz="1200" b="1" dirty="0"/>
                        <a:t>+/- 2.5 cm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buNone/>
                      </a:pPr>
                      <a:r>
                        <a:rPr lang="en-US" sz="1200" b="1" dirty="0"/>
                        <a:t>+/- 2.5 cm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7725882"/>
                  </a:ext>
                </a:extLst>
              </a:tr>
              <a:tr h="211080">
                <a:tc>
                  <a:txBody>
                    <a:bodyPr/>
                    <a:lstStyle/>
                    <a:p>
                      <a:pPr>
                        <a:buNone/>
                      </a:pPr>
                      <a:r>
                        <a:rPr lang="en-US" sz="1200" b="1"/>
                        <a:t>Range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b="1" dirty="0"/>
                        <a:t>.05-40 Meters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buNone/>
                      </a:pPr>
                      <a:r>
                        <a:rPr lang="en-US" sz="1200" b="1" dirty="0"/>
                        <a:t>.2-6 Meters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7978828"/>
                  </a:ext>
                </a:extLst>
              </a:tr>
              <a:tr h="211080">
                <a:tc>
                  <a:txBody>
                    <a:bodyPr/>
                    <a:lstStyle/>
                    <a:p>
                      <a:pPr>
                        <a:buNone/>
                      </a:pPr>
                      <a:r>
                        <a:rPr lang="en-US" sz="1200" b="1" dirty="0"/>
                        <a:t>Power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200" b="1" dirty="0"/>
                        <a:t>4.75-5 VDC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200" b="1" dirty="0"/>
                        <a:t>5 – 10 VDC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5138891"/>
                  </a:ext>
                </a:extLst>
              </a:tr>
              <a:tr h="211080">
                <a:tc>
                  <a:txBody>
                    <a:bodyPr/>
                    <a:lstStyle/>
                    <a:p>
                      <a:pPr lvl="0">
                        <a:buNone/>
                      </a:pPr>
                      <a:r>
                        <a:rPr lang="en-US" sz="1200" b="1" dirty="0"/>
                        <a:t>Price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buNone/>
                      </a:pPr>
                      <a:r>
                        <a:rPr lang="en-US" sz="1200" b="1" dirty="0"/>
                        <a:t>$149.99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buNone/>
                      </a:pPr>
                      <a:r>
                        <a:rPr lang="en-US" sz="1200" b="1" dirty="0"/>
                        <a:t>$199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524414"/>
                  </a:ext>
                </a:extLst>
              </a:tr>
            </a:tbl>
          </a:graphicData>
        </a:graphic>
      </p:graphicFrame>
      <p:pic>
        <p:nvPicPr>
          <p:cNvPr id="2" name="Picture 4" descr="A black camera on a table&#10;&#10;Description generated with high confidence">
            <a:extLst>
              <a:ext uri="{FF2B5EF4-FFF2-40B4-BE49-F238E27FC236}">
                <a16:creationId xmlns:a16="http://schemas.microsoft.com/office/drawing/2014/main" id="{72154625-A463-4D42-ACB2-A807DE9554E6}"/>
              </a:ext>
            </a:extLst>
          </p:cNvPr>
          <p:cNvPicPr>
            <a:picLocks noChangeAspect="1"/>
          </p:cNvPicPr>
          <p:nvPr/>
        </p:nvPicPr>
        <p:blipFill>
          <a:blip r:embed="rId3"/>
          <a:stretch>
            <a:fillRect/>
          </a:stretch>
        </p:blipFill>
        <p:spPr>
          <a:xfrm>
            <a:off x="3396129" y="1385429"/>
            <a:ext cx="2351741" cy="1759566"/>
          </a:xfrm>
          <a:prstGeom prst="rect">
            <a:avLst/>
          </a:prstGeom>
        </p:spPr>
      </p:pic>
      <p:pic>
        <p:nvPicPr>
          <p:cNvPr id="7" name="image33.jpg">
            <a:extLst>
              <a:ext uri="{FF2B5EF4-FFF2-40B4-BE49-F238E27FC236}">
                <a16:creationId xmlns:a16="http://schemas.microsoft.com/office/drawing/2014/main" id="{9137BBB0-FA52-4E7F-9FA8-DF2A1F0AEC6B}"/>
              </a:ext>
            </a:extLst>
          </p:cNvPr>
          <p:cNvPicPr/>
          <p:nvPr/>
        </p:nvPicPr>
        <p:blipFill>
          <a:blip r:embed="rId4"/>
          <a:srcRect l="18917" t="5495" r="13841" b="11890"/>
          <a:stretch>
            <a:fillRect/>
          </a:stretch>
        </p:blipFill>
        <p:spPr>
          <a:xfrm>
            <a:off x="5843375" y="1384280"/>
            <a:ext cx="2512060" cy="1689120"/>
          </a:xfrm>
          <a:prstGeom prst="rect">
            <a:avLst/>
          </a:prstGeo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1" name="Title 10">
            <a:extLst>
              <a:ext uri="{FF2B5EF4-FFF2-40B4-BE49-F238E27FC236}">
                <a16:creationId xmlns:a16="http://schemas.microsoft.com/office/drawing/2014/main" id="{EFCC5B92-06F2-4A5F-84FC-3646D0B2BEA2}"/>
              </a:ext>
            </a:extLst>
          </p:cNvPr>
          <p:cNvSpPr>
            <a:spLocks noGrp="1"/>
          </p:cNvSpPr>
          <p:nvPr>
            <p:ph type="title"/>
          </p:nvPr>
        </p:nvSpPr>
        <p:spPr>
          <a:xfrm>
            <a:off x="893428" y="463888"/>
            <a:ext cx="7482979" cy="835907"/>
          </a:xfrm>
        </p:spPr>
        <p:txBody>
          <a:bodyPr vert="horz" lIns="91440" tIns="45720" rIns="91440" bIns="45720" rtlCol="0" anchor="b">
            <a:normAutofit/>
          </a:bodyPr>
          <a:lstStyle/>
          <a:p>
            <a:pPr defTabSz="914400"/>
            <a:r>
              <a:rPr lang="en-US" sz="3600" b="1" dirty="0"/>
              <a:t>Ultrasonic Range Finder</a:t>
            </a:r>
            <a:endParaRPr lang="en-US" sz="3600" dirty="0"/>
          </a:p>
        </p:txBody>
      </p:sp>
      <p:sp>
        <p:nvSpPr>
          <p:cNvPr id="6" name="Content Placeholder 5">
            <a:extLst>
              <a:ext uri="{FF2B5EF4-FFF2-40B4-BE49-F238E27FC236}">
                <a16:creationId xmlns:a16="http://schemas.microsoft.com/office/drawing/2014/main" id="{441FCB97-D145-4D60-9F86-A62EA243DB19}"/>
              </a:ext>
            </a:extLst>
          </p:cNvPr>
          <p:cNvSpPr>
            <a:spLocks noGrp="1"/>
          </p:cNvSpPr>
          <p:nvPr>
            <p:ph sz="quarter" idx="13"/>
          </p:nvPr>
        </p:nvSpPr>
        <p:spPr>
          <a:xfrm>
            <a:off x="893428" y="1415202"/>
            <a:ext cx="2489903" cy="1242477"/>
          </a:xfrm>
        </p:spPr>
        <p:txBody>
          <a:bodyPr vert="horz" lIns="91440" tIns="45720" rIns="91440" bIns="45720" rtlCol="0">
            <a:normAutofit/>
          </a:bodyPr>
          <a:lstStyle/>
          <a:p>
            <a:pPr defTabSz="914400">
              <a:buFont typeface="Arial" panose="020B0604020202020204" pitchFamily="34" charset="0"/>
              <a:buChar char="•"/>
            </a:pPr>
            <a:r>
              <a:rPr lang="en-US" dirty="0"/>
              <a:t>Purpose</a:t>
            </a:r>
          </a:p>
          <a:p>
            <a:pPr lvl="1" defTabSz="914400">
              <a:buFont typeface="Arial" panose="020B0604020202020204" pitchFamily="34" charset="0"/>
              <a:buChar char="•"/>
            </a:pPr>
            <a:r>
              <a:rPr lang="en-US" dirty="0"/>
              <a:t>Weatherproof</a:t>
            </a:r>
          </a:p>
          <a:p>
            <a:pPr lvl="1" defTabSz="914400">
              <a:buFont typeface="Arial" panose="020B0604020202020204" pitchFamily="34" charset="0"/>
              <a:buChar char="•"/>
            </a:pPr>
            <a:r>
              <a:rPr lang="en-US" dirty="0"/>
              <a:t>Detect obstacles</a:t>
            </a:r>
          </a:p>
        </p:txBody>
      </p:sp>
      <p:graphicFrame>
        <p:nvGraphicFramePr>
          <p:cNvPr id="22" name="Table 4">
            <a:extLst>
              <a:ext uri="{FF2B5EF4-FFF2-40B4-BE49-F238E27FC236}">
                <a16:creationId xmlns:a16="http://schemas.microsoft.com/office/drawing/2014/main" id="{3C2EDFB3-E7EA-49DB-B95C-39129FBBB9FD}"/>
              </a:ext>
            </a:extLst>
          </p:cNvPr>
          <p:cNvGraphicFramePr>
            <a:graphicFrameLocks noGrp="1"/>
          </p:cNvGraphicFramePr>
          <p:nvPr>
            <p:extLst>
              <p:ext uri="{D42A27DB-BD31-4B8C-83A1-F6EECF244321}">
                <p14:modId xmlns:p14="http://schemas.microsoft.com/office/powerpoint/2010/main" val="3997818371"/>
              </p:ext>
            </p:extLst>
          </p:nvPr>
        </p:nvGraphicFramePr>
        <p:xfrm>
          <a:off x="906633" y="2571750"/>
          <a:ext cx="3459837" cy="1737360"/>
        </p:xfrm>
        <a:graphic>
          <a:graphicData uri="http://schemas.openxmlformats.org/drawingml/2006/table">
            <a:tbl>
              <a:tblPr firstRow="1" bandRow="1">
                <a:effectLst>
                  <a:outerShdw blurRad="50800" dist="50800" dir="5400000" algn="ctr" rotWithShape="0">
                    <a:srgbClr val="000000">
                      <a:alpha val="60000"/>
                    </a:srgbClr>
                  </a:outerShdw>
                </a:effectLst>
                <a:tableStyleId>{073A0DAA-6AF3-43AB-8588-CEC1D06C72B9}</a:tableStyleId>
              </a:tblPr>
              <a:tblGrid>
                <a:gridCol w="1313780">
                  <a:extLst>
                    <a:ext uri="{9D8B030D-6E8A-4147-A177-3AD203B41FA5}">
                      <a16:colId xmlns:a16="http://schemas.microsoft.com/office/drawing/2014/main" val="4209211166"/>
                    </a:ext>
                  </a:extLst>
                </a:gridCol>
                <a:gridCol w="1028792">
                  <a:extLst>
                    <a:ext uri="{9D8B030D-6E8A-4147-A177-3AD203B41FA5}">
                      <a16:colId xmlns:a16="http://schemas.microsoft.com/office/drawing/2014/main" val="4131454472"/>
                    </a:ext>
                  </a:extLst>
                </a:gridCol>
                <a:gridCol w="1117265">
                  <a:extLst>
                    <a:ext uri="{9D8B030D-6E8A-4147-A177-3AD203B41FA5}">
                      <a16:colId xmlns:a16="http://schemas.microsoft.com/office/drawing/2014/main" val="1667066347"/>
                    </a:ext>
                  </a:extLst>
                </a:gridCol>
              </a:tblGrid>
              <a:tr h="226064">
                <a:tc>
                  <a:txBody>
                    <a:bodyPr/>
                    <a:lstStyle/>
                    <a:p>
                      <a:pPr lvl="0" algn="l">
                        <a:buNone/>
                      </a:pPr>
                      <a:r>
                        <a:rPr lang="en-US" sz="1400" b="1" u="none" strike="noStrike" noProof="0" dirty="0"/>
                        <a:t>Manufacturer</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lvl="0" indent="0" algn="l">
                        <a:lnSpc>
                          <a:spcPct val="100000"/>
                        </a:lnSpc>
                        <a:buNone/>
                      </a:pPr>
                      <a:r>
                        <a:rPr lang="en-US" sz="1400" b="1" u="none" strike="noStrike" baseline="0" noProof="0" dirty="0" err="1"/>
                        <a:t>DFRobot</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lvl="0" indent="0" algn="l">
                        <a:lnSpc>
                          <a:spcPct val="100000"/>
                        </a:lnSpc>
                        <a:buNone/>
                      </a:pPr>
                      <a:r>
                        <a:rPr lang="en-US" b="1" dirty="0"/>
                        <a:t>Axe-Tech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26412633"/>
                  </a:ext>
                </a:extLst>
              </a:tr>
              <a:tr h="156727">
                <a:tc>
                  <a:txBody>
                    <a:bodyPr/>
                    <a:lstStyle/>
                    <a:p>
                      <a:pPr lvl="0" algn="l">
                        <a:buNone/>
                      </a:pPr>
                      <a:r>
                        <a:rPr lang="en-US" sz="1400" b="1" u="none" strike="noStrike" noProof="0" dirty="0"/>
                        <a:t>Range</a:t>
                      </a:r>
                      <a:endParaRPr lang="en-US"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l">
                        <a:buNone/>
                      </a:pPr>
                      <a:r>
                        <a:rPr lang="en-US" sz="1400" b="1" u="none" strike="noStrike" noProof="0" dirty="0"/>
                        <a:t>25 - 450 cm</a:t>
                      </a:r>
                      <a:endParaRPr lang="en-US" b="1"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lvl="0" algn="l">
                        <a:buNone/>
                      </a:pPr>
                      <a:r>
                        <a:rPr lang="en-US" b="1" dirty="0"/>
                        <a:t>2-400 cm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3237637"/>
                  </a:ext>
                </a:extLst>
              </a:tr>
              <a:tr h="187441">
                <a:tc>
                  <a:txBody>
                    <a:bodyPr/>
                    <a:lstStyle/>
                    <a:p>
                      <a:pPr lvl="0" algn="l">
                        <a:buNone/>
                      </a:pPr>
                      <a:r>
                        <a:rPr lang="en-US" sz="1400" b="1" u="none" strike="noStrike" noProof="0" dirty="0"/>
                        <a:t>Detecting Angle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buNone/>
                      </a:pPr>
                      <a:r>
                        <a:rPr lang="en-US" sz="1400" b="1" u="none" strike="noStrike" noProof="0" dirty="0"/>
                        <a:t>&lt; 70°</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buNone/>
                      </a:pPr>
                      <a:r>
                        <a:rPr lang="en-US" b="1" dirty="0"/>
                        <a:t>15</a:t>
                      </a:r>
                      <a:r>
                        <a:rPr lang="en-US" sz="1400" b="1" u="none" strike="noStrike" noProof="0" dirty="0"/>
                        <a:t>°</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0509794"/>
                  </a:ext>
                </a:extLst>
              </a:tr>
              <a:tr h="187441">
                <a:tc>
                  <a:txBody>
                    <a:bodyPr/>
                    <a:lstStyle/>
                    <a:p>
                      <a:pPr lvl="0" algn="l">
                        <a:buNone/>
                      </a:pPr>
                      <a:r>
                        <a:rPr lang="en-US" sz="1400" b="1" u="none" strike="noStrike" noProof="0" dirty="0"/>
                        <a:t>Power</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l">
                        <a:buNone/>
                      </a:pPr>
                      <a:r>
                        <a:rPr lang="en-US" sz="1400" b="1" u="none" strike="noStrike" noProof="0" dirty="0"/>
                        <a:t>5 VDC</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gn="l">
                        <a:buNone/>
                      </a:pPr>
                      <a:r>
                        <a:rPr lang="en-US" b="1" dirty="0"/>
                        <a:t>5 VDC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719852"/>
                  </a:ext>
                </a:extLst>
              </a:tr>
              <a:tr h="156727">
                <a:tc>
                  <a:txBody>
                    <a:bodyPr/>
                    <a:lstStyle/>
                    <a:p>
                      <a:pPr lvl="0" algn="l">
                        <a:buNone/>
                      </a:pPr>
                      <a:r>
                        <a:rPr lang="en-US" sz="1400" b="1" u="none" strike="noStrike" noProof="0" dirty="0"/>
                        <a:t>Price</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buNone/>
                      </a:pPr>
                      <a:r>
                        <a:rPr lang="en-US" sz="1400" b="1" u="none" strike="noStrike" noProof="0" dirty="0"/>
                        <a:t>$16</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l">
                        <a:buNone/>
                      </a:pPr>
                      <a:r>
                        <a:rPr lang="en-US" b="1" dirty="0"/>
                        <a:t>$3.50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234583"/>
                  </a:ext>
                </a:extLst>
              </a:tr>
            </a:tbl>
          </a:graphicData>
        </a:graphic>
      </p:graphicFrame>
      <p:pic>
        <p:nvPicPr>
          <p:cNvPr id="8" name="Picture 7" descr="A picture containing ground, floor, sitting, next&#10;&#10;Description generated with very high confidence">
            <a:extLst>
              <a:ext uri="{FF2B5EF4-FFF2-40B4-BE49-F238E27FC236}">
                <a16:creationId xmlns:a16="http://schemas.microsoft.com/office/drawing/2014/main" id="{841DF44F-314F-4302-BF68-1F0DB050460D}"/>
              </a:ext>
            </a:extLst>
          </p:cNvPr>
          <p:cNvPicPr>
            <a:picLocks noChangeAspect="1"/>
          </p:cNvPicPr>
          <p:nvPr/>
        </p:nvPicPr>
        <p:blipFill>
          <a:blip r:embed="rId3"/>
          <a:stretch>
            <a:fillRect/>
          </a:stretch>
        </p:blipFill>
        <p:spPr>
          <a:xfrm>
            <a:off x="5746171" y="1418755"/>
            <a:ext cx="1844411" cy="3076228"/>
          </a:xfrm>
          <a:prstGeom prst="rect">
            <a:avLst/>
          </a:prstGeom>
        </p:spPr>
      </p:pic>
      <p:pic>
        <p:nvPicPr>
          <p:cNvPr id="3" name="Picture 2" descr="A close up of electronics&#10;&#10;Description generated with very high confidence">
            <a:extLst>
              <a:ext uri="{FF2B5EF4-FFF2-40B4-BE49-F238E27FC236}">
                <a16:creationId xmlns:a16="http://schemas.microsoft.com/office/drawing/2014/main" id="{555EA82C-F838-4A57-9B97-91EEDC17B0C6}"/>
              </a:ext>
            </a:extLst>
          </p:cNvPr>
          <p:cNvPicPr>
            <a:picLocks noChangeAspect="1"/>
          </p:cNvPicPr>
          <p:nvPr/>
        </p:nvPicPr>
        <p:blipFill>
          <a:blip r:embed="rId4"/>
          <a:stretch>
            <a:fillRect/>
          </a:stretch>
        </p:blipFill>
        <p:spPr>
          <a:xfrm rot="16200000">
            <a:off x="5915234" y="1387879"/>
            <a:ext cx="1506286" cy="3137981"/>
          </a:xfrm>
          <a:prstGeom prst="rect">
            <a:avLst/>
          </a:prstGeom>
        </p:spPr>
      </p:pic>
    </p:spTree>
    <p:extLst>
      <p:ext uri="{BB962C8B-B14F-4D97-AF65-F5344CB8AC3E}">
        <p14:creationId xmlns:p14="http://schemas.microsoft.com/office/powerpoint/2010/main" val="9001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A0ABCF"/>
      </a:accent1>
      <a:accent2>
        <a:srgbClr val="27304E"/>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495</TotalTime>
  <Words>845</Words>
  <Application>Microsoft Office PowerPoint</Application>
  <PresentationFormat>On-screen Show (16:9)</PresentationFormat>
  <Paragraphs>296</Paragraphs>
  <Slides>30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 Light</vt:lpstr>
      <vt:lpstr>Calibri</vt:lpstr>
      <vt:lpstr>Open Sans</vt:lpstr>
      <vt:lpstr>Arial</vt:lpstr>
      <vt:lpstr>Retrospect</vt:lpstr>
      <vt:lpstr>  AIV Autonomous Irrigation Vehicle</vt:lpstr>
      <vt:lpstr>AIV Motivation </vt:lpstr>
      <vt:lpstr>Existing Issues with Current Watering System and Objectives</vt:lpstr>
      <vt:lpstr>The Benefits</vt:lpstr>
      <vt:lpstr>Specifications</vt:lpstr>
      <vt:lpstr>Drive System: Traxxas Summit 1/16th Scale</vt:lpstr>
      <vt:lpstr>Hardware Block Diagram</vt:lpstr>
      <vt:lpstr>LIDAR</vt:lpstr>
      <vt:lpstr>Ultrasonic Range Finder</vt:lpstr>
      <vt:lpstr>Microcontroller on PCB</vt:lpstr>
      <vt:lpstr>Microcontroller</vt:lpstr>
      <vt:lpstr>Computer</vt:lpstr>
      <vt:lpstr> PCB Schematic</vt:lpstr>
      <vt:lpstr>PCB Layout</vt:lpstr>
      <vt:lpstr>Prototyping</vt:lpstr>
      <vt:lpstr>SOFTWARE</vt:lpstr>
      <vt:lpstr>Software Flowchart</vt:lpstr>
      <vt:lpstr>Class Diagram </vt:lpstr>
      <vt:lpstr>Use Case Diagram</vt:lpstr>
      <vt:lpstr>Localization</vt:lpstr>
      <vt:lpstr>Obstacle  Avoidance​</vt:lpstr>
      <vt:lpstr>MAP PLOTTING</vt:lpstr>
      <vt:lpstr>Map Updating​</vt:lpstr>
      <vt:lpstr>Long Path Finding</vt:lpstr>
      <vt:lpstr>A* Search</vt:lpstr>
      <vt:lpstr>Movement Control of AIV</vt:lpstr>
      <vt:lpstr>ADMINISTRATIVE CONTENT</vt:lpstr>
      <vt:lpstr>Work Distribution</vt:lpstr>
      <vt:lpstr>Budget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AIV Autonomous Irrigation Vehicle</dc:title>
  <dc:creator>Dharani C</dc:creator>
  <cp:lastModifiedBy>josh betetta</cp:lastModifiedBy>
  <cp:revision>50</cp:revision>
  <dcterms:modified xsi:type="dcterms:W3CDTF">2018-07-30T00:36:54Z</dcterms:modified>
</cp:coreProperties>
</file>